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0" y="89274"/>
            <a:ext cx="9102327" cy="652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tatic.auction.ru/offer_images/2016/03/02/04/big/K/kpFTxakjwUm/a_p_chekho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5"/>
          <a:stretch/>
        </p:blipFill>
        <p:spPr bwMode="auto">
          <a:xfrm rot="20949864">
            <a:off x="410184" y="834798"/>
            <a:ext cx="1917471" cy="2622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.userapi.com/impf/c837229/v837229983/3d964/CkE36Q7CFh4.jpg?size=1251x1500&amp;quality=96&amp;sign=f7c31e12289467f9ac95e5cc3eeb096f&amp;c_uniq_tag=J0FYvL_rERQIZZVBRi8XCdGYKLrY4C0qaKZKYDUTbi4&amp;type=album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 bwMode="auto">
          <a:xfrm rot="21165140">
            <a:off x="2464455" y="320811"/>
            <a:ext cx="1918573" cy="2574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coins.lave.ru/forum/pic/20597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 rot="282734">
            <a:off x="4631357" y="239279"/>
            <a:ext cx="2009626" cy="26889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058">
            <a:off x="6836959" y="598628"/>
            <a:ext cx="2028322" cy="259350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54" y="4896687"/>
            <a:ext cx="9068573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Учитель, человек, писатель!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(к Году  педагога и наставника)</a:t>
            </a:r>
            <a:endParaRPr lang="ru-RU" sz="2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2" descr="C:\Users\User\Desktop\ЛОГОТИПЫ\09-09-2019_13-27-22\лого4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" y="111453"/>
            <a:ext cx="1153870" cy="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узыка Год педаго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65867" y="6046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488">
        <p:fade/>
      </p:transition>
    </mc:Choice>
    <mc:Fallback>
      <p:transition spd="slow" advTm="9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1" y="332656"/>
            <a:ext cx="9145016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«Основательный» педагог-наставник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50691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Макаренко Антон Семенович </a:t>
            </a:r>
            <a:r>
              <a:rPr lang="ru-RU" sz="4200" dirty="0" smtClean="0">
                <a:latin typeface="Arial Narrow" panose="020B0606020202030204" pitchFamily="34" charset="0"/>
              </a:rPr>
              <a:t>решением </a:t>
            </a:r>
            <a:r>
              <a:rPr lang="ru-RU" sz="4200" dirty="0">
                <a:latin typeface="Arial Narrow" panose="020B0606020202030204" pitchFamily="34" charset="0"/>
              </a:rPr>
              <a:t>ЮНЕСКО (1988) вошел в число четырех выдающихся педагогов, определивших способ педагогического мышления в ХХ веке (кроме Макаренко, это Джон Дьюи, Георг Кершенштейнер и Мария Монтессори). </a:t>
            </a:r>
          </a:p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Окончив </a:t>
            </a:r>
            <a:r>
              <a:rPr lang="ru-RU" sz="4200" dirty="0">
                <a:latin typeface="Arial Narrow" panose="020B0606020202030204" pitchFamily="34" charset="0"/>
              </a:rPr>
              <a:t>в 1904 г. четырёхклассное училище в Кременчуге, с 1905 г. начал работать учителем. Вначале в кременчугском железнодорожном училище, затем на станции Долинская. С 1914 по 1917 гг. учился в Полтавском учительском институте, который закончил с золотой медалью. </a:t>
            </a:r>
            <a:r>
              <a:rPr lang="ru-RU" sz="4200" dirty="0" smtClean="0">
                <a:latin typeface="Arial Narrow" panose="020B0606020202030204" pitchFamily="34" charset="0"/>
              </a:rPr>
              <a:t>	С </a:t>
            </a:r>
            <a:r>
              <a:rPr lang="ru-RU" sz="4200" dirty="0">
                <a:latin typeface="Arial Narrow" panose="020B0606020202030204" pitchFamily="34" charset="0"/>
              </a:rPr>
              <a:t>1917 по 1919 гг. был заведующим железнодорожной школой при Крюковских вагонных мастерских. </a:t>
            </a:r>
          </a:p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Организовал </a:t>
            </a:r>
            <a:r>
              <a:rPr lang="ru-RU" sz="4200" dirty="0">
                <a:latin typeface="Arial Narrow" panose="020B0606020202030204" pitchFamily="34" charset="0"/>
              </a:rPr>
              <a:t>и заведовал трудовой колонией для несовершеннолетних правонарушителей в селе Ковалёвка, близ Полтавы (с 1921 г. носила имя М. Горького). С 1926 г. колония переведена в Куряжский монастырь под Харьковом. В 1927-1935 гг. Макаренко был одним из руководителей детской трудовой коммуны ОГПУ имени Ф. Э. Дзержинского в пригороде Харькова, на практике воплощая свою педагогическую систему.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Антон Семёнович Макаренко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1888-1939)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" y="1289170"/>
            <a:ext cx="3170203" cy="40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8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230">
        <p:fade/>
      </p:transition>
    </mc:Choice>
    <mc:Fallback>
      <p:transition spd="slow" advTm="192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1" y="332656"/>
            <a:ext cx="9145016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Эпатажный лектор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567547"/>
            <a:ext cx="5472608" cy="48531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6000" dirty="0">
                <a:latin typeface="Arial Narrow" panose="020B0606020202030204" pitchFamily="34" charset="0"/>
              </a:rPr>
              <a:t>Преподавательская карьера Владимира Владимировича Набокова </a:t>
            </a:r>
            <a:r>
              <a:rPr lang="ru-RU" sz="6000" dirty="0" smtClean="0">
                <a:latin typeface="Arial Narrow" panose="020B0606020202030204" pitchFamily="34" charset="0"/>
              </a:rPr>
              <a:t>началась </a:t>
            </a:r>
            <a:r>
              <a:rPr lang="ru-RU" sz="6000" dirty="0">
                <a:latin typeface="Arial Narrow" panose="020B0606020202030204" pitchFamily="34" charset="0"/>
              </a:rPr>
              <a:t>после эмиграции в США. Его литературные гонорары были совсем небольшими, и писатель предложил свой курс лекций по литературе нескольким университетам. Сначала он устроился в женский колледж Уэлсли. Об этой работе Набоков с иронией говорил, что «приколачивает гвозди золотыми часами». Позже его пригласили в более престижный Корнельский университет.</a:t>
            </a:r>
          </a:p>
          <a:p>
            <a:pPr marL="0" indent="0" algn="just">
              <a:buNone/>
            </a:pPr>
            <a:r>
              <a:rPr lang="ru-RU" sz="6000" dirty="0" smtClean="0">
                <a:latin typeface="Arial Narrow" panose="020B0606020202030204" pitchFamily="34" charset="0"/>
              </a:rPr>
              <a:t>	Набоков </a:t>
            </a:r>
            <a:r>
              <a:rPr lang="ru-RU" sz="6000" dirty="0">
                <a:latin typeface="Arial Narrow" panose="020B0606020202030204" pitchFamily="34" charset="0"/>
              </a:rPr>
              <a:t>требовал от студентов многого: занимать одни и те же места, знать каждое произведения до мельчайших деталей. На лекциях запрещалось «разговаривать, курить, вязать, читать газеты, спать». Манера преподавания у Набокова была весьма эксцентричной. Он мог молча погасить свет в аудитории и затем поочередно включать лампы, объясняя, кто из писателей главный «на небосводе русской литературы». На доске писатель чертил планы и чертежи: схему поединка Ленского и Онегина, планировку квартиры Грегора Замзы, план вагона Анны Карениной. Студенты должны были тщательно все копировать. Набоков открыто издевался над ненавистными ему писателями и называл их «ничтожествами» — особенно доставалось Достоевскому, Томасу Манну и Рильке. Зал на лекциях эпатажного преподавателя был всегда полон.</a:t>
            </a:r>
          </a:p>
          <a:p>
            <a:pPr marL="0" indent="0" algn="just">
              <a:buNone/>
            </a:pPr>
            <a:r>
              <a:rPr lang="ru-RU" sz="6000" dirty="0" smtClean="0">
                <a:latin typeface="Arial Narrow" panose="020B0606020202030204" pitchFamily="34" charset="0"/>
              </a:rPr>
              <a:t>	Владимир </a:t>
            </a:r>
            <a:r>
              <a:rPr lang="ru-RU" sz="6000" dirty="0">
                <a:latin typeface="Arial Narrow" panose="020B0606020202030204" pitchFamily="34" charset="0"/>
              </a:rPr>
              <a:t>Набоков преподавал 18 лет. К тому времени гонорары за «Лолиту» позволили ему оставить университет. Когда Набоков закончил последнюю лекцию, студенты брали у него автографы</a:t>
            </a:r>
            <a:r>
              <a:rPr lang="ru-RU" sz="6000" dirty="0" smtClean="0">
                <a:latin typeface="Arial Narrow" panose="020B0606020202030204" pitchFamily="34" charset="0"/>
              </a:rPr>
              <a:t>.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258" y="5507972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Владимир Владимирович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Н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абоков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1899-1977)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8" y="1573263"/>
            <a:ext cx="2868180" cy="393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1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132">
        <p:fade/>
      </p:transition>
    </mc:Choice>
    <mc:Fallback>
      <p:transition spd="slow" advTm="211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1" y="332656"/>
            <a:ext cx="9145016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Педагог-новатор </a:t>
            </a:r>
            <a:r>
              <a:rPr lang="en-US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XX</a:t>
            </a:r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века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567547"/>
            <a:ext cx="5328592" cy="48531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6400" dirty="0">
                <a:latin typeface="Arial Narrow" panose="020B0606020202030204" pitchFamily="34" charset="0"/>
              </a:rPr>
              <a:t>Сухомлинский Василий </a:t>
            </a:r>
            <a:r>
              <a:rPr lang="ru-RU" sz="6400" dirty="0" smtClean="0">
                <a:latin typeface="Arial Narrow" panose="020B0606020202030204" pitchFamily="34" charset="0"/>
              </a:rPr>
              <a:t>Александрович </a:t>
            </a:r>
            <a:r>
              <a:rPr lang="ru-RU" sz="6400" dirty="0">
                <a:latin typeface="Arial Narrow" panose="020B0606020202030204" pitchFamily="34" charset="0"/>
              </a:rPr>
              <a:t>является автором более 30 книг, среди которых «Сердце отдаю детям», «О воспитании» и другие. Также писал рассказы и сказки.  С отличием окончил Полтавский педагогический институт и стал преподавать украинский язык и литературу в О</a:t>
            </a:r>
            <a:r>
              <a:rPr lang="ru-RU" sz="6400" dirty="0" smtClean="0">
                <a:latin typeface="Arial Narrow" panose="020B0606020202030204" pitchFamily="34" charset="0"/>
              </a:rPr>
              <a:t>нуфриевской </a:t>
            </a:r>
            <a:r>
              <a:rPr lang="ru-RU" sz="6400" dirty="0">
                <a:latin typeface="Arial Narrow" panose="020B0606020202030204" pitchFamily="34" charset="0"/>
              </a:rPr>
              <a:t>средней школе Кировоградской области Украины.</a:t>
            </a:r>
          </a:p>
          <a:p>
            <a:pPr marL="0" indent="0" algn="just">
              <a:buNone/>
            </a:pPr>
            <a:r>
              <a:rPr lang="ru-RU" sz="6400" dirty="0" smtClean="0">
                <a:latin typeface="Arial Narrow" panose="020B0606020202030204" pitchFamily="34" charset="0"/>
              </a:rPr>
              <a:t>	Участвовал </a:t>
            </a:r>
            <a:r>
              <a:rPr lang="ru-RU" sz="6400" dirty="0">
                <a:latin typeface="Arial Narrow" panose="020B0606020202030204" pitchFamily="34" charset="0"/>
              </a:rPr>
              <a:t>в Великой Отечественной войне, по ее окончании вернулся к любимому делу. С 1944 г. работал заведующим Онуфриевским районным отделом народного образования. В 1948 году стал директором средней школы поселка Павлыш, которой бессменно руководил до конца своей жизни.</a:t>
            </a:r>
          </a:p>
          <a:p>
            <a:pPr marL="0" indent="0" algn="just">
              <a:buNone/>
            </a:pPr>
            <a:r>
              <a:rPr lang="ru-RU" sz="6400" dirty="0" smtClean="0">
                <a:latin typeface="Arial Narrow" panose="020B0606020202030204" pitchFamily="34" charset="0"/>
              </a:rPr>
              <a:t>	И </a:t>
            </a:r>
            <a:r>
              <a:rPr lang="ru-RU" sz="6400" dirty="0">
                <a:latin typeface="Arial Narrow" panose="020B0606020202030204" pitchFamily="34" charset="0"/>
              </a:rPr>
              <a:t>еще несколько слов о семье. Отец – Александр </a:t>
            </a:r>
            <a:r>
              <a:rPr lang="ru-RU" sz="6400" dirty="0" smtClean="0">
                <a:latin typeface="Arial Narrow" panose="020B0606020202030204" pitchFamily="34" charset="0"/>
              </a:rPr>
              <a:t>Емельянович Сухомлинский </a:t>
            </a:r>
            <a:r>
              <a:rPr lang="ru-RU" sz="6400" dirty="0">
                <a:latin typeface="Arial Narrow" panose="020B0606020202030204" pitchFamily="34" charset="0"/>
              </a:rPr>
              <a:t>– до Октябрьской революции работал деревенским плотником и столяром, а в советское время ему, кроме всего прочего, довелось руководить трудовым обучением (по деревообрабатывающему делу) в семилетней школе. Не все знают, что все дети Сухомлинских, </a:t>
            </a:r>
            <a:r>
              <a:rPr lang="ru-RU" sz="6400" dirty="0" smtClean="0">
                <a:latin typeface="Arial Narrow" panose="020B0606020202030204" pitchFamily="34" charset="0"/>
              </a:rPr>
              <a:t>а кроме </a:t>
            </a:r>
            <a:r>
              <a:rPr lang="ru-RU" sz="6400" dirty="0">
                <a:latin typeface="Arial Narrow" panose="020B0606020202030204" pitchFamily="34" charset="0"/>
              </a:rPr>
              <a:t>Василия, их было ещё трое – Иван, Сергей и Мелания – стали сельскими учителями.</a:t>
            </a:r>
          </a:p>
          <a:p>
            <a:pPr marL="0" indent="0" algn="just">
              <a:buNone/>
            </a:pPr>
            <a:endParaRPr lang="ru-RU" sz="6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903" y="5307472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Василий Александрович Сухомлинский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1918-1970)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2691299" cy="37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565">
        <p:fade/>
      </p:transition>
    </mc:Choice>
    <mc:Fallback>
      <p:transition spd="slow" advTm="195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1" y="332656"/>
            <a:ext cx="9145016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Репрессированный педагог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69998"/>
            <a:ext cx="5328592" cy="48531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6800" dirty="0">
                <a:latin typeface="Arial Narrow" panose="020B0606020202030204" pitchFamily="34" charset="0"/>
              </a:rPr>
              <a:t>Александр Исаевич </a:t>
            </a:r>
            <a:r>
              <a:rPr lang="ru-RU" sz="6800" dirty="0" smtClean="0">
                <a:latin typeface="Arial Narrow" panose="020B0606020202030204" pitchFamily="34" charset="0"/>
              </a:rPr>
              <a:t>Солженицын в </a:t>
            </a:r>
            <a:r>
              <a:rPr lang="ru-RU" sz="6800" dirty="0">
                <a:latin typeface="Arial Narrow" panose="020B0606020202030204" pitchFamily="34" charset="0"/>
              </a:rPr>
              <a:t>1941 году с отличием окончил физико-математический факультет Ростовского государственного университета. Он уже готовился к работе школьного учителя, имея на руках распределение в Ростовскую область, но начавшаяся Великая Отечественная война нарушила эти планы. Солженицын призван на фронт. Именно в те годы складывается его антисталинское мировоззрение, неизбежно приведшее будущего писателя к аресту, заключению и «вечной ссылке» по окончании лагерного срока. </a:t>
            </a:r>
          </a:p>
          <a:p>
            <a:pPr marL="0" indent="0" algn="just">
              <a:buNone/>
            </a:pPr>
            <a:r>
              <a:rPr lang="ru-RU" sz="6800" dirty="0" smtClean="0">
                <a:latin typeface="Arial Narrow" panose="020B0606020202030204" pitchFamily="34" charset="0"/>
              </a:rPr>
              <a:t>	В </a:t>
            </a:r>
            <a:r>
              <a:rPr lang="ru-RU" sz="6800" dirty="0">
                <a:latin typeface="Arial Narrow" panose="020B0606020202030204" pitchFamily="34" charset="0"/>
              </a:rPr>
              <a:t>ссылке на поселении в селе Берлик Коктерекского района Джамбульской области, что в Южном Казахстане, Солженицыну довелось стать учителем математики и физики в 8-10 классах местной средней школы имени Кирова (1953-1956). </a:t>
            </a:r>
            <a:r>
              <a:rPr lang="ru-RU" sz="6800" dirty="0" smtClean="0">
                <a:latin typeface="Arial Narrow" panose="020B0606020202030204" pitchFamily="34" charset="0"/>
              </a:rPr>
              <a:t>	Но </a:t>
            </a:r>
            <a:r>
              <a:rPr lang="ru-RU" sz="6800" dirty="0">
                <a:latin typeface="Arial Narrow" panose="020B0606020202030204" pitchFamily="34" charset="0"/>
              </a:rPr>
              <a:t>«вечной» его ссылке стать не пришлось. После реабилитации в 1956 г. Солженицын возвратился в Центральную Россию. Жил во Владимирской области, преподавал математику и электротехнику (физику) в 8-10 классах (об этом периоде – автобиографический рассказ «Матрёнин двор»), затем с июля 1957 года жил в Рязани, работал учителем физики и астрономии</a:t>
            </a:r>
            <a:r>
              <a:rPr lang="ru-RU" sz="64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6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6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903" y="5307472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Александр Исаевич Солженицын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1918-2008)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2" y="1484783"/>
            <a:ext cx="2905003" cy="38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05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916">
        <p:fade/>
      </p:transition>
    </mc:Choice>
    <mc:Fallback>
      <p:transition spd="slow" advTm="189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5016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Приглашённый поэт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4638" y="1259705"/>
            <a:ext cx="5328592" cy="54096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6800" dirty="0">
                <a:latin typeface="Arial Narrow" panose="020B0606020202030204" pitchFamily="34" charset="0"/>
              </a:rPr>
              <a:t>Иосиф Александрович Бродский </a:t>
            </a:r>
            <a:r>
              <a:rPr lang="ru-RU" sz="6800" dirty="0" smtClean="0">
                <a:latin typeface="Arial Narrow" panose="020B0606020202030204" pitchFamily="34" charset="0"/>
              </a:rPr>
              <a:t>работал </a:t>
            </a:r>
            <a:r>
              <a:rPr lang="ru-RU" sz="6800" dirty="0">
                <a:latin typeface="Arial Narrow" panose="020B0606020202030204" pitchFamily="34" charset="0"/>
              </a:rPr>
              <a:t>во множестве мест: помощником в морге и фрезеровщиком на заводе, матросом на маяке и рабочим в геологических экспедициях. После лишения советского гражданства, он эмигрировал в США и стал «приглашенным поэтом» в Мичиганском университете. </a:t>
            </a:r>
            <a:endParaRPr lang="ru-RU" sz="6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6800" dirty="0">
                <a:latin typeface="Arial Narrow" panose="020B0606020202030204" pitchFamily="34" charset="0"/>
              </a:rPr>
              <a:t>	</a:t>
            </a:r>
            <a:r>
              <a:rPr lang="ru-RU" sz="6800" dirty="0" smtClean="0">
                <a:latin typeface="Arial Narrow" panose="020B0606020202030204" pitchFamily="34" charset="0"/>
              </a:rPr>
              <a:t>В </a:t>
            </a:r>
            <a:r>
              <a:rPr lang="ru-RU" sz="6800" dirty="0">
                <a:latin typeface="Arial Narrow" panose="020B0606020202030204" pitchFamily="34" charset="0"/>
              </a:rPr>
              <a:t>течение следующей четверти века Бродский был профессором в шести американских и британских университетах, в том числе в Колумбийском и Нью-Йоркском. Он выступал с лекциями по всему миру: преподавал историю русской и мировой литературы, особое внимание уделял поэзии.</a:t>
            </a:r>
          </a:p>
          <a:p>
            <a:pPr marL="0" indent="0" algn="just">
              <a:buNone/>
            </a:pPr>
            <a:r>
              <a:rPr lang="ru-RU" sz="6800" dirty="0" smtClean="0">
                <a:latin typeface="Arial Narrow" panose="020B0606020202030204" pitchFamily="34" charset="0"/>
              </a:rPr>
              <a:t>	Лекции </a:t>
            </a:r>
            <a:r>
              <a:rPr lang="ru-RU" sz="6800" dirty="0">
                <a:latin typeface="Arial Narrow" panose="020B0606020202030204" pitchFamily="34" charset="0"/>
              </a:rPr>
              <a:t>Бродского больше напоминали беседы со студентами, чем академические занятия. Биограф поэта Лев Лосев писал, что «все уроки Бродского были уроками медленного чтения поэтического текста». Однако поэт не жалел энергии и сил, чтобы донести до аудитории какую-нибудь мысль. Это выгодно отличало его от американских преподавателей, спокойных и рассудительных. Но Бродский не был таким уж душкой — его часто выводили из терпения малограмотные студенты, которые, например, не могли показать на карте место рождения Гамлета.</a:t>
            </a:r>
          </a:p>
          <a:p>
            <a:pPr marL="0" indent="0" algn="just">
              <a:buNone/>
            </a:pPr>
            <a:r>
              <a:rPr lang="ru-RU" sz="6800" dirty="0" smtClean="0">
                <a:latin typeface="Arial Narrow" panose="020B0606020202030204" pitchFamily="34" charset="0"/>
              </a:rPr>
              <a:t>	Успешный </a:t>
            </a:r>
            <a:r>
              <a:rPr lang="ru-RU" sz="6800" dirty="0">
                <a:latin typeface="Arial Narrow" panose="020B0606020202030204" pitchFamily="34" charset="0"/>
              </a:rPr>
              <a:t>поэт и нобелевский лауреат, он мог оставить преподавание, однако Бродский продолжал читать лекции до конца жизни.</a:t>
            </a:r>
          </a:p>
          <a:p>
            <a:pPr marL="0" indent="0" algn="just">
              <a:buNone/>
            </a:pPr>
            <a:endParaRPr lang="ru-RU" sz="6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6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6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415" y="5293532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Иосиф Александрович Бродский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1940-1996)</a:t>
            </a:r>
            <a:endParaRPr lang="ru-RU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88260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8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319">
        <p:fade/>
      </p:transition>
    </mc:Choice>
    <mc:Fallback>
      <p:transition spd="slow" advTm="21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/>
              <a:t>«Если учитель имеет только любовь к делу, он будет хороший учитель. </a:t>
            </a:r>
            <a:r>
              <a:rPr lang="ru-RU" b="1" i="1" dirty="0" smtClean="0"/>
              <a:t>                              Если </a:t>
            </a:r>
            <a:r>
              <a:rPr lang="ru-RU" b="1" i="1" dirty="0"/>
              <a:t>учитель имеет только любовь к ученику, как отец, мать, – он будет лучше того учителя, который прочел все книги, но не имеет любви ни к делу, ни к ученикам. </a:t>
            </a:r>
            <a:r>
              <a:rPr lang="ru-RU" b="1" i="1" dirty="0" smtClean="0"/>
              <a:t>        Если </a:t>
            </a:r>
            <a:r>
              <a:rPr lang="ru-RU" b="1" i="1" dirty="0"/>
              <a:t>учитель соединяет в себе любовь к делу и к ученикам, он – совершенный учитель...»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Л</a:t>
            </a:r>
            <a:r>
              <a:rPr lang="ru-RU" dirty="0"/>
              <a:t>. Н. </a:t>
            </a:r>
            <a:r>
              <a:rPr lang="ru-RU" dirty="0" smtClean="0"/>
              <a:t>Толстой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6" b="91219" l="4245" r="95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7" t="5336" r="3952" b="8864"/>
          <a:stretch/>
        </p:blipFill>
        <p:spPr bwMode="auto">
          <a:xfrm>
            <a:off x="1619672" y="4581128"/>
            <a:ext cx="4249059" cy="21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9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239">
        <p:fade/>
      </p:transition>
    </mc:Choice>
    <mc:Fallback>
      <p:transition spd="slow" advTm="14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4456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/>
              <a:t>Сергиевская центральная библиотека благодарит за внимание!</a:t>
            </a:r>
            <a:endParaRPr lang="ru-RU" sz="5400" dirty="0"/>
          </a:p>
          <a:p>
            <a:pPr marL="0" indent="0">
              <a:buNone/>
            </a:pPr>
            <a:endParaRPr lang="ru-RU" sz="8000" dirty="0"/>
          </a:p>
        </p:txBody>
      </p:sp>
      <p:pic>
        <p:nvPicPr>
          <p:cNvPr id="1026" name="Picture 2" descr="C:\Users\User\Desktop\ЛОГОТИПЫ\логотип буквы и лис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433199" cy="19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9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83">
        <p:fade/>
      </p:transition>
    </mc:Choice>
    <mc:Fallback>
      <p:transition spd="slow" advTm="6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1.culture.ru/c/370843.800xp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" t="5735" r="50000" b="4561"/>
          <a:stretch/>
        </p:blipFill>
        <p:spPr bwMode="auto">
          <a:xfrm>
            <a:off x="395536" y="692696"/>
            <a:ext cx="396044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11960" y="692696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/>
            <a:r>
              <a:rPr lang="ru-RU" sz="24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	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Указом Президента России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        В.В. Путина 2023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год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объявлен 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Годом педагога и </a:t>
            </a:r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наставника.</a:t>
            </a:r>
            <a:endParaRPr lang="ru-RU" sz="2000" dirty="0" smtClean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algn="just"/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	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Миссией Года является признание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особого статуса педагогических работников, в том числе выполняющих наставническую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деятельность.</a:t>
            </a:r>
          </a:p>
          <a:p>
            <a:pPr marL="342900" lvl="0" algn="just"/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	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Считается, что почти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каждый писатель может стать учителем, но далеко не каждый учитель в состоянии в один прекрасный день превратиться в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писателя. Известно, что многие писатели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 поэты зарабатывали на жизнь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именно преподаванием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 	</a:t>
            </a:r>
            <a:endParaRPr lang="ru-RU" sz="2000" dirty="0" smtClean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algn="just"/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	Предлагаем вспомнить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тех, кто проводил свое время не только над рукописями, но и у школьной доски.</a:t>
            </a:r>
          </a:p>
        </p:txBody>
      </p:sp>
    </p:spTree>
    <p:extLst>
      <p:ext uri="{BB962C8B-B14F-4D97-AF65-F5344CB8AC3E}">
        <p14:creationId xmlns:p14="http://schemas.microsoft.com/office/powerpoint/2010/main" val="319139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860">
        <p:fade/>
      </p:transition>
    </mc:Choice>
    <mc:Fallback>
      <p:transition spd="slow" advTm="17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Учитель-режиссёр</a:t>
            </a:r>
            <a:r>
              <a:rPr lang="ru-RU" sz="5400" dirty="0">
                <a:latin typeface="Arial Narrow" panose="020B0606020202030204" pitchFamily="34" charset="0"/>
                <a:ea typeface="Calibri"/>
                <a:cs typeface="Times New Roman"/>
              </a:rPr>
              <a:t/>
            </a:r>
            <a:br>
              <a:rPr lang="ru-RU" sz="5400" dirty="0">
                <a:latin typeface="Arial Narrow" panose="020B0606020202030204" pitchFamily="34" charset="0"/>
                <a:ea typeface="Calibri"/>
                <a:cs typeface="Times New Roman"/>
              </a:rPr>
            </a:b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9887" y="1507522"/>
            <a:ext cx="5410944" cy="50691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В </a:t>
            </a:r>
            <a:r>
              <a:rPr lang="ru-RU" sz="4200" dirty="0">
                <a:latin typeface="Arial Narrow" panose="020B0606020202030204" pitchFamily="34" charset="0"/>
              </a:rPr>
              <a:t>ранние годы Иван Андреевич Крылов </a:t>
            </a:r>
            <a:r>
              <a:rPr lang="ru-RU" sz="4200" dirty="0" smtClean="0">
                <a:latin typeface="Arial Narrow" panose="020B0606020202030204" pitchFamily="34" charset="0"/>
              </a:rPr>
              <a:t>писал </a:t>
            </a:r>
            <a:r>
              <a:rPr lang="ru-RU" sz="4200" dirty="0">
                <a:latin typeface="Arial Narrow" panose="020B0606020202030204" pitchFamily="34" charset="0"/>
              </a:rPr>
              <a:t>трагедийные пьесы и либретто для опер, эссе и памфлеты, а изредка — стихотворения. Он издавал сатирические журналы «Почта духов» и «Зритель» (позже — «Меркурий»). Когда журналы закрылись, Крылов уехал из Петербурга, и несколько месяцев о нем никто ничего не знал. Неизвестно, как сложилась бы его судьба, если бы в 1797 году он не познакомился с князем Сергеем Голицыным. Голицын пригласил его в свое имение — служить секретарем и учить детей. </a:t>
            </a:r>
            <a:r>
              <a:rPr lang="ru-RU" sz="4200" dirty="0" smtClean="0">
                <a:latin typeface="Arial Narrow" panose="020B060602020203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4200" dirty="0" smtClean="0">
                <a:latin typeface="Arial Narrow" panose="020B0606020202030204" pitchFamily="34" charset="0"/>
              </a:rPr>
              <a:t>У </a:t>
            </a:r>
            <a:r>
              <a:rPr lang="ru-RU" sz="4200" dirty="0">
                <a:latin typeface="Arial Narrow" panose="020B0606020202030204" pitchFamily="34" charset="0"/>
              </a:rPr>
              <a:t>Ивана Крылова было хорошее образование, он говорил на итальянском, играл на скрипке. Детям Голицына писатель преподавал основы русской словесности и иностранные языки, давал уроки музыки.</a:t>
            </a:r>
          </a:p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В </a:t>
            </a:r>
            <a:r>
              <a:rPr lang="ru-RU" sz="4200" dirty="0">
                <a:latin typeface="Arial Narrow" panose="020B0606020202030204" pitchFamily="34" charset="0"/>
              </a:rPr>
              <a:t>свободное время Крылов продолжал писать, по большей части пьесы. Они настолько нравились Голицыну, что князь вносил их в репертуар домашнего театра. В некоторых главную роль играл сам Крылов. </a:t>
            </a:r>
            <a:r>
              <a:rPr lang="ru-RU" sz="4200" dirty="0" smtClean="0">
                <a:latin typeface="Arial Narrow" panose="020B060602020203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4200" dirty="0" smtClean="0">
                <a:latin typeface="Arial Narrow" panose="020B0606020202030204" pitchFamily="34" charset="0"/>
              </a:rPr>
              <a:t>Когда </a:t>
            </a:r>
            <a:r>
              <a:rPr lang="ru-RU" sz="4200" dirty="0">
                <a:latin typeface="Arial Narrow" panose="020B0606020202030204" pitchFamily="34" charset="0"/>
              </a:rPr>
              <a:t>к власти пришел Александр I, князя Голицына определили на службу в Лифляндию, и писатель последовал за ним. Через два года Крылов вышел в отставку и полностью посвятил себя написанию басен.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b1.culture.ru/c/797503.475x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73630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367862"/>
            <a:ext cx="2832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Иван Андреевич Крылов (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1769-1844)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568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676">
        <p:fade/>
      </p:transition>
    </mc:Choice>
    <mc:Fallback>
      <p:transition spd="slow" advTm="19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>
                <a:latin typeface="Arial Narrow" panose="020B0606020202030204" pitchFamily="34" charset="0"/>
                <a:ea typeface="Times New Roman"/>
                <a:cs typeface="Times New Roman"/>
              </a:rPr>
              <a:t>Наставник наследника престола</a:t>
            </a:r>
            <a:r>
              <a:rPr lang="ru-RU" dirty="0">
                <a:latin typeface="Arial Narrow" panose="020B0606020202030204" pitchFamily="34" charset="0"/>
                <a:ea typeface="Calibri"/>
                <a:cs typeface="Times New Roman"/>
              </a:rPr>
              <a:t/>
            </a:r>
            <a:br>
              <a:rPr lang="ru-RU" dirty="0">
                <a:latin typeface="Arial Narrow" panose="020B0606020202030204" pitchFamily="34" charset="0"/>
                <a:ea typeface="Calibri"/>
                <a:cs typeface="Times New Roman"/>
              </a:rPr>
            </a:b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2070" y="1314364"/>
            <a:ext cx="5442377" cy="528298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Василий Андреевич </a:t>
            </a:r>
            <a:r>
              <a:rPr lang="ru-RU" sz="4200" dirty="0" smtClean="0">
                <a:latin typeface="Arial Narrow" panose="020B0606020202030204" pitchFamily="34" charset="0"/>
              </a:rPr>
              <a:t>Жуковский более </a:t>
            </a:r>
            <a:r>
              <a:rPr lang="ru-RU" sz="4200" dirty="0">
                <a:latin typeface="Arial Narrow" panose="020B0606020202030204" pitchFamily="34" charset="0"/>
              </a:rPr>
              <a:t>25 лет служил в царской семье. Сначала он поступил на должность чтеца к императрице Марии Федоровне, затем преподавал русский язык принцессе Шарлотте, а позже стал наставником наследника престола, будущего императора Александра II.</a:t>
            </a:r>
          </a:p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Своему </a:t>
            </a:r>
            <a:r>
              <a:rPr lang="ru-RU" sz="4200" dirty="0">
                <a:latin typeface="Arial Narrow" panose="020B0606020202030204" pitchFamily="34" charset="0"/>
              </a:rPr>
              <a:t>воспитаннику Жуковский хотел дать хорошее фундаментальное образование, поэтому и готовился к преподаванию основательно. Он прочитал множество книг, от античных до современных, ознакомился с идеями прогрессивной швейцарской педагогики. Жуковский сам собрал для ученика библиотеку, разработал план обучения и даже распорядок дня. Чтобы наследник престола досконально изучил историю России, Жуковский приглашал к нему известных ученых, а на уроках использовал данные императорских архивов. Наставник организовал для Александра и познавательное путешествие по России.</a:t>
            </a:r>
          </a:p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Василий </a:t>
            </a:r>
            <a:r>
              <a:rPr lang="ru-RU" sz="4200" dirty="0">
                <a:latin typeface="Arial Narrow" panose="020B0606020202030204" pitchFamily="34" charset="0"/>
              </a:rPr>
              <a:t>Жуковский всегда открыто выступал за отмену крепостного права и идеи свои доносил до будущего императора. Возможно, влияние наставника сыграло не последнюю роль во внутренней политике Александра II.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505" y="5167640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Василий Андреевич Жуковский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(1783-1852)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2808313" cy="38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3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900">
        <p:fade/>
      </p:transition>
    </mc:Choice>
    <mc:Fallback>
      <p:transition spd="slow" advTm="18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Учитель для аристократов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314364"/>
            <a:ext cx="5256583" cy="52829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Николай Васильевич </a:t>
            </a:r>
            <a:r>
              <a:rPr lang="ru-RU" sz="4200" dirty="0" smtClean="0">
                <a:latin typeface="Arial Narrow" panose="020B0606020202030204" pitchFamily="34" charset="0"/>
              </a:rPr>
              <a:t>Гоголь проходил </a:t>
            </a:r>
            <a:r>
              <a:rPr lang="ru-RU" sz="4200" dirty="0">
                <a:latin typeface="Arial Narrow" panose="020B0606020202030204" pitchFamily="34" charset="0"/>
              </a:rPr>
              <a:t>обучение в Гимназии высших наук князя Безбородко в Нежине (позже Нежинский историко-филологический институт князя А. А. Безбродко, а затем Нежинский государственный университет имени Николая Гоголя). Одним из эпизодов жизни будущего писателя, только переехавшего в Петербург, стала его работа преподавателем истории в Патриотическом институте (женское учебное заведение). Кроме места в институте, Гоголь получил возможность вести частные занятия (в аристократических семействах Лонгиновых, </a:t>
            </a:r>
            <a:r>
              <a:rPr lang="ru-RU" sz="4200" dirty="0" smtClean="0">
                <a:latin typeface="Arial Narrow" panose="020B0606020202030204" pitchFamily="34" charset="0"/>
              </a:rPr>
              <a:t>Балабиных, Васильчиковых</a:t>
            </a:r>
            <a:r>
              <a:rPr lang="ru-RU" sz="4200" dirty="0">
                <a:latin typeface="Arial Narrow" panose="020B0606020202030204" pitchFamily="34" charset="0"/>
              </a:rPr>
              <a:t>). </a:t>
            </a:r>
            <a:endParaRPr lang="ru-RU" sz="42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4200" dirty="0" smtClean="0">
                <a:latin typeface="Arial Narrow" panose="020B0606020202030204" pitchFamily="34" charset="0"/>
              </a:rPr>
              <a:t>	В </a:t>
            </a:r>
            <a:r>
              <a:rPr lang="ru-RU" sz="4200" dirty="0">
                <a:latin typeface="Arial Narrow" panose="020B0606020202030204" pitchFamily="34" charset="0"/>
              </a:rPr>
              <a:t>1834 году его назначили на должность адъюнкта по кафедре истории в Петербургском университете. Мечтал занять кафедру истории в открывающемся Киевском университете, но не был туда принят, однако ему предложена была такая же кафедра в Петербургском университете.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972" y="5167639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Николай Васильевич Гоголь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(1809-1852)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3" y="1412776"/>
            <a:ext cx="269851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614">
        <p:fade/>
      </p:transition>
    </mc:Choice>
    <mc:Fallback>
      <p:transition spd="slow" advTm="186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Педагог-новатор </a:t>
            </a:r>
            <a:r>
              <a:rPr lang="en-US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XIX</a:t>
            </a:r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 века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547737"/>
            <a:ext cx="5094602" cy="554363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5200" dirty="0">
                <a:latin typeface="Arial Narrow" panose="020B0606020202030204" pitchFamily="34" charset="0"/>
              </a:rPr>
              <a:t>Лев Николаевич </a:t>
            </a:r>
            <a:r>
              <a:rPr lang="ru-RU" sz="5200" dirty="0" smtClean="0">
                <a:latin typeface="Arial Narrow" panose="020B0606020202030204" pitchFamily="34" charset="0"/>
              </a:rPr>
              <a:t>Толстой открыл </a:t>
            </a:r>
            <a:r>
              <a:rPr lang="ru-RU" sz="5200" dirty="0">
                <a:latin typeface="Arial Narrow" panose="020B0606020202030204" pitchFamily="34" charset="0"/>
              </a:rPr>
              <a:t>26 народных школ и сам обучал грамоте крестьянских детей. Писатель много путешествовал, он изучал образовательные системы других стран. Наиболее интересные методики писатель применял в русских школах. В Яснополянской, например, царили особые правила. А точнее, их не было совсем — ученикам давали полную свободу. Жесткой образовательной программы не было, в классе ученики сидели, где хотели, домашнюю работу давали не на дом, а делали прямо в школе. В любое время дети могли пойти домой, но часто, увлеченные беседами, они засиживались с учителями допоздна.</a:t>
            </a:r>
          </a:p>
          <a:p>
            <a:pPr marL="0" indent="0" algn="just">
              <a:buNone/>
            </a:pPr>
            <a:r>
              <a:rPr lang="ru-RU" sz="5200" dirty="0" smtClean="0">
                <a:latin typeface="Arial Narrow" panose="020B0606020202030204" pitchFamily="34" charset="0"/>
              </a:rPr>
              <a:t>	Сам </a:t>
            </a:r>
            <a:r>
              <a:rPr lang="ru-RU" sz="5200" dirty="0">
                <a:latin typeface="Arial Narrow" panose="020B0606020202030204" pitchFamily="34" charset="0"/>
              </a:rPr>
              <a:t>Толстой преподавал старшим ученикам математику, физику, историю. На его занятиях дети писали сочинения, лучшие из них потом зачитывали и обсуждали в классе. Давать уроки Лев Толстой продолжал с перерывами до конца жизни. Свои задумки и методики он описывал в педагогическом журнале «Ясная Поляна». В 1872 году Толстой издал «Азбуку» — четырехтомник с былинами, баснями, загадками для учеников и методическими советами для учителей.</a:t>
            </a:r>
          </a:p>
          <a:p>
            <a:pPr marL="0" indent="0" algn="just">
              <a:buNone/>
            </a:pPr>
            <a:r>
              <a:rPr lang="ru-RU" sz="5200" dirty="0" smtClean="0">
                <a:latin typeface="Arial Narrow" panose="020B0606020202030204" pitchFamily="34" charset="0"/>
              </a:rPr>
              <a:t>	</a:t>
            </a:r>
            <a:endParaRPr lang="ru-RU" sz="5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208" y="5373216"/>
            <a:ext cx="2832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Лев Николаевич Толстой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(1828-1910)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9" y="1556792"/>
            <a:ext cx="26817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0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037">
        <p:fade/>
      </p:transition>
    </mc:Choice>
    <mc:Fallback>
      <p:transition spd="slow" advTm="19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08" y="26064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Учитель, одержимый античностью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314364"/>
            <a:ext cx="5328592" cy="554363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4900" dirty="0">
                <a:latin typeface="Arial Narrow" panose="020B0606020202030204" pitchFamily="34" charset="0"/>
              </a:rPr>
              <a:t>Иннокентий Фёдорович </a:t>
            </a:r>
            <a:r>
              <a:rPr lang="ru-RU" sz="4900" dirty="0" smtClean="0">
                <a:latin typeface="Arial Narrow" panose="020B0606020202030204" pitchFamily="34" charset="0"/>
              </a:rPr>
              <a:t>Анненский посвятил </a:t>
            </a:r>
            <a:r>
              <a:rPr lang="ru-RU" sz="4900" dirty="0">
                <a:latin typeface="Arial Narrow" panose="020B0606020202030204" pitchFamily="34" charset="0"/>
              </a:rPr>
              <a:t>педагогической деятельности почти всю жизнь. Выбор этот был скорее вынужденный: он женился на вдове с двумя детьми и не мог позволить себе перебиваться литературными гонорарами. После университета Анненский преподавал древние языки и русскую словесность в гимназии Гуревича. Современники вспоминали, что античный мир буквально поглотил его. Поэт перевел на русский весь театр Еврипида, ставил пьесы Софокла и следил, чтобы все костюмы шили в стиле эпохи. При нем зал, в котором проходили выступления, был расписан древнегреческими фресками.</a:t>
            </a:r>
          </a:p>
          <a:p>
            <a:pPr marL="0" indent="0" algn="just">
              <a:buNone/>
            </a:pPr>
            <a:r>
              <a:rPr lang="ru-RU" sz="4900" dirty="0" smtClean="0">
                <a:latin typeface="Arial Narrow" panose="020B0606020202030204" pitchFamily="34" charset="0"/>
              </a:rPr>
              <a:t>	Позже </a:t>
            </a:r>
            <a:r>
              <a:rPr lang="ru-RU" sz="4900" dirty="0">
                <a:latin typeface="Arial Narrow" panose="020B0606020202030204" pitchFamily="34" charset="0"/>
              </a:rPr>
              <a:t>Анненский работал директором, в том числе в престижной Царскосельской Николаевской гимназии. Она имела титул Императорской, поэтому на пост руководителя искали не просто хорошего педагога, но и знатока этикета. Одним из учеников Анненского в Царском Селе был Николай Гумилев. Когда будущего поэта собирались отчислить за плохие отметки, директор позволил ему остаться на второй год.</a:t>
            </a:r>
          </a:p>
          <a:p>
            <a:pPr marL="0" indent="0" algn="just">
              <a:buNone/>
            </a:pPr>
            <a:r>
              <a:rPr lang="ru-RU" sz="4900" dirty="0" smtClean="0">
                <a:latin typeface="Arial Narrow" panose="020B0606020202030204" pitchFamily="34" charset="0"/>
              </a:rPr>
              <a:t>	Спустя </a:t>
            </a:r>
            <a:r>
              <a:rPr lang="ru-RU" sz="4900" dirty="0">
                <a:latin typeface="Arial Narrow" panose="020B0606020202030204" pitchFamily="34" charset="0"/>
              </a:rPr>
              <a:t>10 лет работы Анненского уволили: он заступался за гимназистов, которые участвовали в политических выступлениях. Еще через два года его пригласили читать лекции по истории древнегреческой литературы на Высшие историко-литературные курсы Николая Раева.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208" y="5373216"/>
            <a:ext cx="2832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Иннокентий Фёдорович Анненский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(1855-1909)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8" y="1412776"/>
            <a:ext cx="2741640" cy="386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9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862">
        <p:fade/>
      </p:transition>
    </mc:Choice>
    <mc:Fallback>
      <p:transition spd="slow" advTm="19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08" y="260648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Педагог-репетитор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380274"/>
            <a:ext cx="5184576" cy="554363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4800" dirty="0">
                <a:latin typeface="Arial Narrow" panose="020B0606020202030204" pitchFamily="34" charset="0"/>
              </a:rPr>
              <a:t>Во время учебы в гимназии Антон Павлович </a:t>
            </a:r>
            <a:r>
              <a:rPr lang="ru-RU" sz="4800" dirty="0" smtClean="0">
                <a:latin typeface="Arial Narrow" panose="020B0606020202030204" pitchFamily="34" charset="0"/>
              </a:rPr>
              <a:t>Чехов в </a:t>
            </a:r>
            <a:r>
              <a:rPr lang="ru-RU" sz="4800" dirty="0">
                <a:latin typeface="Arial Narrow" panose="020B0606020202030204" pitchFamily="34" charset="0"/>
              </a:rPr>
              <a:t>связи с серьезными финансовыми проблемами, постигшими семью, был вынужден искать средства к самостоятельному заработку. Неким выходом из положения стало репетиторство, которым он занимался в последние годы жизни в родном Таганроге, а затем в первые годы в Москве. Скорее всего, собственный опыт отразил в рассказе «Репетитор».</a:t>
            </a:r>
          </a:p>
          <a:p>
            <a:pPr marL="0" indent="0" algn="just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	Гораздо </a:t>
            </a:r>
            <a:r>
              <a:rPr lang="ru-RU" sz="4800" dirty="0">
                <a:latin typeface="Arial Narrow" panose="020B0606020202030204" pitchFamily="34" charset="0"/>
              </a:rPr>
              <a:t>позже, уже став известным писателем, Чехов </a:t>
            </a:r>
            <a:r>
              <a:rPr lang="ru-RU" sz="4800" dirty="0" smtClean="0">
                <a:latin typeface="Arial Narrow" panose="020B0606020202030204" pitchFamily="34" charset="0"/>
              </a:rPr>
              <a:t>вновь внес </a:t>
            </a:r>
            <a:r>
              <a:rPr lang="ru-RU" sz="4800" dirty="0">
                <a:latin typeface="Arial Narrow" panose="020B0606020202030204" pitchFamily="34" charset="0"/>
              </a:rPr>
              <a:t>вклад в образование: в окрестностях своей усадьбы </a:t>
            </a:r>
            <a:r>
              <a:rPr lang="ru-RU" sz="4800" dirty="0" smtClean="0">
                <a:latin typeface="Arial Narrow" panose="020B0606020202030204" pitchFamily="34" charset="0"/>
              </a:rPr>
              <a:t>построил три </a:t>
            </a:r>
            <a:r>
              <a:rPr lang="ru-RU" sz="4800" dirty="0">
                <a:latin typeface="Arial Narrow" panose="020B0606020202030204" pitchFamily="34" charset="0"/>
              </a:rPr>
              <a:t>школы для крестьянских детей – в Талеже, Новосёлках и Мелихове. До наших дней «дожила» только земская школа в селе Новоселки Чеховского района Московской области. Построенное в 1897 году здание принимало учеников до середины 70-х годов XX века. Теперь здесь расположена литературная экспозиция «В мире чеховских героев».</a:t>
            </a:r>
          </a:p>
          <a:p>
            <a:pPr marL="0" indent="0" algn="just">
              <a:buNone/>
            </a:pPr>
            <a:endParaRPr lang="ru-RU" sz="49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4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208" y="5373216"/>
            <a:ext cx="2832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Антон Павлович Чехов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(1860-1904)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8" y="1412776"/>
            <a:ext cx="283744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9348">
        <p:fade/>
      </p:transition>
    </mc:Choice>
    <mc:Fallback>
      <p:transition spd="slow" advTm="193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Учитель-фольклорист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314364"/>
            <a:ext cx="5328592" cy="554363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200" dirty="0">
                <a:latin typeface="Arial Narrow" panose="020B0606020202030204" pitchFamily="34" charset="0"/>
              </a:rPr>
              <a:t>	</a:t>
            </a:r>
            <a:r>
              <a:rPr lang="ru-RU" sz="4800" dirty="0">
                <a:latin typeface="Arial Narrow" panose="020B0606020202030204" pitchFamily="34" charset="0"/>
              </a:rPr>
              <a:t>Лучшего ученика школы Павла Петровича Бажова </a:t>
            </a:r>
            <a:r>
              <a:rPr lang="ru-RU" sz="4800" dirty="0" smtClean="0">
                <a:latin typeface="Arial Narrow" panose="020B0606020202030204" pitchFamily="34" charset="0"/>
              </a:rPr>
              <a:t>отдали </a:t>
            </a:r>
            <a:r>
              <a:rPr lang="ru-RU" sz="4800" dirty="0">
                <a:latin typeface="Arial Narrow" panose="020B0606020202030204" pitchFamily="34" charset="0"/>
              </a:rPr>
              <a:t>в духовное училище, потому что там была самая низкая плата за обучение. Пермская духовная семинария была лишь логичны продолжением учебы: становиться священником Павел Бажов не планировал. Принятию сана он предпочел работу учителя.</a:t>
            </a:r>
          </a:p>
          <a:p>
            <a:pPr marL="0" indent="0" algn="just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	Преподавал </a:t>
            </a:r>
            <a:r>
              <a:rPr lang="ru-RU" sz="4800" dirty="0">
                <a:latin typeface="Arial Narrow" panose="020B0606020202030204" pitchFamily="34" charset="0"/>
              </a:rPr>
              <a:t>Бажов русский язык: сначала в сельской школе, потом — в духовных училищах Екатеринбурга и Камышлова. Ученики были в восторге от приветливого учителя: и голос не повышал, и с ответом не торопил. А воспитанницы Екатеринбургского епархиального училища его просто обожали. Когда учителям на литературных вечерах раздавали цветные бантики, Павлу Бажову доставалось больше всего. Подопечные помогали ему собирать материал для сказок: на каникулах записывали пословицы и загадки. Да и сам он времени не терял — в свободное время путешествовал по уральским деревням и слушал старинные предания.</a:t>
            </a:r>
          </a:p>
          <a:p>
            <a:pPr marL="0" indent="0" algn="just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	После </a:t>
            </a:r>
            <a:r>
              <a:rPr lang="ru-RU" sz="4800" dirty="0">
                <a:latin typeface="Arial Narrow" panose="020B0606020202030204" pitchFamily="34" charset="0"/>
              </a:rPr>
              <a:t>революции жизнь Павла Бажова очень изменилась. Он вступил добровольцем в Красную армию. Когда Бажов вернулся в Камышлов, духовное училище было закрыто. Бывшего учителя взяли на работу в редакцию газеты «Красный путь». С тех пор он уделял больше времени писательской деятельности.</a:t>
            </a:r>
          </a:p>
          <a:p>
            <a:pPr marL="0" indent="0" algn="just">
              <a:buNone/>
            </a:pPr>
            <a:endParaRPr lang="ru-RU" sz="4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49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4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4868" y="5314290"/>
            <a:ext cx="2832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Павел Петрович Бажов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(1879-1950)</a:t>
            </a:r>
            <a:endParaRPr lang="ru-RU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6574"/>
            <a:ext cx="2812522" cy="39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685">
        <p:fade/>
      </p:transition>
    </mc:Choice>
    <mc:Fallback>
      <p:transition spd="slow" advTm="186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195</Words>
  <Application>Microsoft Office PowerPoint</Application>
  <PresentationFormat>Экран (4:3)</PresentationFormat>
  <Paragraphs>83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Учитель-режиссёр </vt:lpstr>
      <vt:lpstr>Наставник наследника престола </vt:lpstr>
      <vt:lpstr>Учитель для аристократов</vt:lpstr>
      <vt:lpstr>Педагог-новатор XIX века</vt:lpstr>
      <vt:lpstr>Учитель, одержимый античностью</vt:lpstr>
      <vt:lpstr>Педагог-репетитор</vt:lpstr>
      <vt:lpstr>Учитель-фольклорист</vt:lpstr>
      <vt:lpstr>«Основательный» педагог-наставник</vt:lpstr>
      <vt:lpstr>Эпатажный лектор</vt:lpstr>
      <vt:lpstr>Педагог-новатор XX века</vt:lpstr>
      <vt:lpstr>Репрессированный педагог</vt:lpstr>
      <vt:lpstr>Приглашённый поэт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User</cp:lastModifiedBy>
  <cp:revision>29</cp:revision>
  <dcterms:created xsi:type="dcterms:W3CDTF">2023-01-28T10:39:22Z</dcterms:created>
  <dcterms:modified xsi:type="dcterms:W3CDTF">2023-02-01T08:33:19Z</dcterms:modified>
</cp:coreProperties>
</file>