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025\2. Февраль\Маршалы Победы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9"/>
            <a:ext cx="9144000" cy="65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21e3839089027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2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4310">
        <p14:reveal/>
      </p:transition>
    </mc:Choice>
    <mc:Fallback>
      <p:transition spd="slow" advTm="143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67944" y="625205"/>
            <a:ext cx="4524331" cy="56166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0000"/>
                </a:solidFill>
                <a:ea typeface="Times New Roman"/>
              </a:rPr>
              <a:t>Фёдор </a:t>
            </a:r>
            <a:r>
              <a:rPr lang="ru-RU" sz="3000" b="1" dirty="0" smtClean="0">
                <a:solidFill>
                  <a:srgbClr val="000000"/>
                </a:solidFill>
                <a:ea typeface="Times New Roman"/>
              </a:rPr>
              <a:t>Иванович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err="1" smtClean="0">
                <a:solidFill>
                  <a:srgbClr val="000000"/>
                </a:solidFill>
                <a:ea typeface="Times New Roman"/>
              </a:rPr>
              <a:t>Толбухин</a:t>
            </a:r>
            <a:endParaRPr lang="ru-RU" sz="3000" b="1" dirty="0" smtClean="0">
              <a:solidFill>
                <a:srgbClr val="000000"/>
              </a:solidFill>
              <a:ea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9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(</a:t>
            </a:r>
            <a:r>
              <a:rPr lang="ru-RU" dirty="0" smtClean="0"/>
              <a:t>1894-1949)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900" dirty="0"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Родился </a:t>
            </a:r>
            <a:r>
              <a:rPr lang="ru-RU" dirty="0">
                <a:ea typeface="Calibri"/>
                <a:cs typeface="Times New Roman"/>
              </a:rPr>
              <a:t>16 июня 1894 года. Советский военачальник. Руководитель войсками в Сталинградской битве. Участник освобождения от нацистских захватчиков Югославии и разгроме войск противника в Болгарии, Румынии, Австрии и Венгрии. </a:t>
            </a:r>
            <a:endParaRPr lang="ru-RU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14 </a:t>
            </a:r>
            <a:r>
              <a:rPr lang="ru-RU" dirty="0">
                <a:ea typeface="Calibri"/>
                <a:cs typeface="Times New Roman"/>
              </a:rPr>
              <a:t>сентября 1944 года присвоено звание Маршал Советского Союза.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 descr="https://sun9-8.userapi.com/impg/qU_KcmNSLPWqyyVh4-97AwGoao-haR-crd2m-A/AOur_hnmDtY.jpg?size=806x1080&amp;quality=96&amp;sign=24a5507feebd8906a00a4b46740ba729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6" y="908720"/>
            <a:ext cx="3816425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49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9801">
        <p14:reveal/>
      </p:transition>
    </mc:Choice>
    <mc:Fallback>
      <p:transition spd="slow" advTm="98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39952" y="353837"/>
            <a:ext cx="4410838" cy="56166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Кирилл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Афанасьевич Мерецков</a:t>
            </a:r>
            <a:endParaRPr lang="ru-RU" sz="2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/>
              <a:t>(</a:t>
            </a:r>
            <a:r>
              <a:rPr lang="ru-RU" sz="2200" dirty="0"/>
              <a:t>1897-1968)</a:t>
            </a:r>
            <a:endParaRPr lang="ru-RU" sz="2200" dirty="0"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Родился </a:t>
            </a:r>
            <a:r>
              <a:rPr lang="ru-RU" dirty="0">
                <a:ea typeface="Calibri"/>
                <a:cs typeface="Times New Roman"/>
              </a:rPr>
              <a:t>26 мая 1897 года. Советский военачальник. Герой Советского </a:t>
            </a:r>
            <a:r>
              <a:rPr lang="ru-RU" dirty="0" smtClean="0">
                <a:ea typeface="Calibri"/>
                <a:cs typeface="Times New Roman"/>
              </a:rPr>
              <a:t>Союза. </a:t>
            </a:r>
            <a:r>
              <a:rPr lang="ru-RU" dirty="0">
                <a:ea typeface="Calibri"/>
                <a:cs typeface="Times New Roman"/>
              </a:rPr>
              <a:t>26 октября 1944 года присвоено звание Маршал Советского Союза. Командующий войсками Карельского фронта.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" y="908720"/>
            <a:ext cx="3757458" cy="505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6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7860">
        <p14:reveal/>
      </p:transition>
    </mc:Choice>
    <mc:Fallback>
      <p:transition spd="slow" advTm="78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11960" y="332656"/>
            <a:ext cx="4367470" cy="56166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Семён Константинович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Тимошенко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/>
              <a:t>(</a:t>
            </a:r>
            <a:r>
              <a:rPr lang="ru-RU" sz="2200" dirty="0"/>
              <a:t>1895-1970</a:t>
            </a:r>
            <a:r>
              <a:rPr lang="ru-RU" sz="2200" dirty="0" smtClean="0"/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ea typeface="Calibri"/>
                <a:cs typeface="Times New Roman"/>
              </a:rPr>
              <a:t>Родился </a:t>
            </a:r>
            <a:r>
              <a:rPr lang="ru-RU" dirty="0">
                <a:ea typeface="Calibri"/>
                <a:cs typeface="Times New Roman"/>
              </a:rPr>
              <a:t>18 февраля 1895 года. Советский военачальник. </a:t>
            </a:r>
            <a:r>
              <a:rPr lang="ru-RU" dirty="0" smtClean="0">
                <a:ea typeface="Calibri"/>
                <a:cs typeface="Times New Roman"/>
              </a:rPr>
              <a:t>         7 </a:t>
            </a:r>
            <a:r>
              <a:rPr lang="ru-RU" dirty="0">
                <a:ea typeface="Calibri"/>
                <a:cs typeface="Times New Roman"/>
              </a:rPr>
              <a:t>мая 1940 года присвоено звание Маршал Советского Союза. Дважды Герой Советского </a:t>
            </a:r>
            <a:r>
              <a:rPr lang="ru-RU" dirty="0" smtClean="0">
                <a:ea typeface="Calibri"/>
                <a:cs typeface="Times New Roman"/>
              </a:rPr>
              <a:t>Союза. </a:t>
            </a:r>
            <a:r>
              <a:rPr lang="ru-RU" dirty="0">
                <a:ea typeface="Calibri"/>
                <a:cs typeface="Times New Roman"/>
              </a:rPr>
              <a:t>Кавалер ордена "Победа". Народный комиссар обороны (с мая </a:t>
            </a:r>
            <a:r>
              <a:rPr lang="ru-RU" dirty="0" smtClean="0">
                <a:ea typeface="Calibri"/>
                <a:cs typeface="Times New Roman"/>
              </a:rPr>
              <a:t>1940 года </a:t>
            </a:r>
            <a:r>
              <a:rPr lang="ru-RU" dirty="0">
                <a:ea typeface="Calibri"/>
                <a:cs typeface="Times New Roman"/>
              </a:rPr>
              <a:t>по июль </a:t>
            </a:r>
            <a:r>
              <a:rPr lang="ru-RU" dirty="0" smtClean="0">
                <a:ea typeface="Calibri"/>
                <a:cs typeface="Times New Roman"/>
              </a:rPr>
              <a:t>1941 года).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42780"/>
            <a:ext cx="3820883" cy="506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3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594">
        <p14:reveal/>
      </p:transition>
    </mc:Choice>
    <mc:Fallback>
      <p:transition spd="slow" advTm="105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83968" y="404664"/>
            <a:ext cx="4218984" cy="56166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Борис Михайлович Шапошников </a:t>
            </a:r>
            <a:endParaRPr lang="ru-RU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/>
              <a:t>(1882-1945</a:t>
            </a:r>
            <a:r>
              <a:rPr lang="ru-RU" sz="2200" dirty="0" smtClean="0"/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ea typeface="Calibri"/>
                <a:cs typeface="Times New Roman"/>
              </a:rPr>
              <a:t>Родился 20 сентября 1882 года. Русский и Советский военачальник. 7 мая 1940 года присвоено звание Маршал Советского Союза. Начальник Генерального </a:t>
            </a:r>
            <a:r>
              <a:rPr lang="ru-RU" dirty="0" smtClean="0">
                <a:ea typeface="Calibri"/>
                <a:cs typeface="Times New Roman"/>
              </a:rPr>
              <a:t>штаба (</a:t>
            </a:r>
            <a:r>
              <a:rPr lang="ru-RU" dirty="0">
                <a:ea typeface="Calibri"/>
                <a:cs typeface="Times New Roman"/>
              </a:rPr>
              <a:t>с июля </a:t>
            </a:r>
            <a:r>
              <a:rPr lang="ru-RU" dirty="0" smtClean="0">
                <a:ea typeface="Calibri"/>
                <a:cs typeface="Times New Roman"/>
              </a:rPr>
              <a:t>1941 года </a:t>
            </a:r>
            <a:r>
              <a:rPr lang="ru-RU" dirty="0">
                <a:ea typeface="Calibri"/>
                <a:cs typeface="Times New Roman"/>
              </a:rPr>
              <a:t>по май </a:t>
            </a:r>
            <a:r>
              <a:rPr lang="ru-RU" dirty="0" smtClean="0">
                <a:ea typeface="Calibri"/>
                <a:cs typeface="Times New Roman"/>
              </a:rPr>
              <a:t>1942 года). </a:t>
            </a:r>
            <a:r>
              <a:rPr lang="ru-RU" dirty="0">
                <a:ea typeface="Calibri"/>
                <a:cs typeface="Times New Roman"/>
              </a:rPr>
              <a:t>Член Ставки Верховного Главнокомандования.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9281"/>
            <a:ext cx="3793342" cy="529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27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719">
        <p14:reveal/>
      </p:transition>
    </mc:Choice>
    <mc:Fallback>
      <p:transition spd="slow" advTm="107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37357" y="543681"/>
            <a:ext cx="4498934" cy="56166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Семён Михайлович Будённый </a:t>
            </a:r>
            <a:endParaRPr lang="ru-RU" sz="2800" b="1" dirty="0" smtClean="0">
              <a:solidFill>
                <a:srgbClr val="000000"/>
              </a:solidFill>
              <a:ea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(</a:t>
            </a:r>
            <a:r>
              <a:rPr lang="ru-RU" sz="2200" dirty="0"/>
              <a:t>1883-1973</a:t>
            </a:r>
            <a:r>
              <a:rPr lang="ru-RU" sz="2200" dirty="0" smtClean="0"/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ea typeface="Calibri"/>
                <a:cs typeface="Times New Roman"/>
              </a:rPr>
              <a:t>Родился </a:t>
            </a:r>
            <a:r>
              <a:rPr lang="ru-RU" dirty="0">
                <a:ea typeface="Calibri"/>
                <a:cs typeface="Times New Roman"/>
              </a:rPr>
              <a:t>13 апреля 1883 года. Советский военачальник. Трижды Герой Советского Союза. Член Ставки Верховного Главнокомандования. Участник обороны Москвы. 20 ноября 1935 года присвоено звание Маршал Советского Союза.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1" y="712545"/>
            <a:ext cx="3501225" cy="52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63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946">
        <p14:reveal/>
      </p:transition>
    </mc:Choice>
    <mc:Fallback>
      <p:transition spd="slow" advTm="119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11960" y="607540"/>
            <a:ext cx="4367470" cy="56166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Климент Ефремович Ворошилов </a:t>
            </a:r>
            <a:endParaRPr lang="ru-RU" sz="2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/>
              <a:t>(1881-1969</a:t>
            </a:r>
            <a:r>
              <a:rPr lang="ru-RU" sz="2200" dirty="0" smtClean="0"/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ea typeface="Calibri"/>
                <a:cs typeface="Times New Roman"/>
              </a:rPr>
              <a:t>Родился </a:t>
            </a:r>
            <a:r>
              <a:rPr lang="ru-RU" dirty="0">
                <a:ea typeface="Calibri"/>
                <a:cs typeface="Times New Roman"/>
              </a:rPr>
              <a:t>23 января 1881 года. Советский военный и партийный деятель. Дважды Герой советского Союза и Герой Социалистического Труда. 20 ноября 1935 года присвоено звание </a:t>
            </a:r>
            <a:r>
              <a:rPr lang="ru-RU" dirty="0" smtClean="0">
                <a:ea typeface="Calibri"/>
                <a:cs typeface="Times New Roman"/>
              </a:rPr>
              <a:t>Маршал </a:t>
            </a:r>
            <a:r>
              <a:rPr lang="ru-RU" dirty="0">
                <a:ea typeface="Calibri"/>
                <a:cs typeface="Times New Roman"/>
              </a:rPr>
              <a:t>Советского Союза. Член Государственного комитета обороны.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2283"/>
            <a:ext cx="3600400" cy="53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59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2377">
        <p14:reveal/>
      </p:transition>
    </mc:Choice>
    <mc:Fallback>
      <p:transition spd="slow" advTm="123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41758" y="620435"/>
            <a:ext cx="4186826" cy="56166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0000"/>
                </a:solidFill>
                <a:ea typeface="Times New Roman"/>
              </a:rPr>
              <a:t>Николай Герасимович Кузнецов </a:t>
            </a:r>
            <a:endParaRPr lang="ru-RU" sz="30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(1904-1974</a:t>
            </a:r>
            <a:r>
              <a:rPr lang="ru-RU" dirty="0" smtClean="0"/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ea typeface="Calibri"/>
                <a:cs typeface="Times New Roman"/>
              </a:rPr>
              <a:t>Родился </a:t>
            </a:r>
            <a:r>
              <a:rPr lang="ru-RU" dirty="0">
                <a:ea typeface="Calibri"/>
                <a:cs typeface="Times New Roman"/>
              </a:rPr>
              <a:t>11 июля 1904 года. Советский военно-морской деятель. Герой Советского </a:t>
            </a:r>
            <a:r>
              <a:rPr lang="ru-RU" dirty="0" smtClean="0">
                <a:ea typeface="Calibri"/>
                <a:cs typeface="Times New Roman"/>
              </a:rPr>
              <a:t>Союза(1945</a:t>
            </a:r>
            <a:r>
              <a:rPr lang="ru-RU" dirty="0">
                <a:ea typeface="Calibri"/>
                <a:cs typeface="Times New Roman"/>
              </a:rPr>
              <a:t>). С 1939 года возглавлял Военно-морской флот. Член Ставки Верховного Главнокомандования. </a:t>
            </a:r>
            <a:r>
              <a:rPr lang="ru-RU" dirty="0" smtClean="0">
                <a:ea typeface="Calibri"/>
                <a:cs typeface="Times New Roman"/>
              </a:rPr>
              <a:t>                 31 </a:t>
            </a:r>
            <a:r>
              <a:rPr lang="ru-RU" dirty="0">
                <a:ea typeface="Calibri"/>
                <a:cs typeface="Times New Roman"/>
              </a:rPr>
              <a:t>мая 1944 года присвоено звание Адмирал флота (с 25 мая 1945 года это звание приравнено к званию Маршал Советского Союза).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7984"/>
            <a:ext cx="3672408" cy="542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36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3059">
        <p14:reveal/>
      </p:transition>
    </mc:Choice>
    <mc:Fallback>
      <p:transition spd="slow" advTm="130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81800" cy="1196752"/>
          </a:xfrm>
        </p:spPr>
        <p:txBody>
          <a:bodyPr/>
          <a:lstStyle/>
          <a:p>
            <a:pPr algn="ctr"/>
            <a:r>
              <a:rPr lang="ru-RU" dirty="0" smtClean="0"/>
              <a:t>МАРШАЛЫ ПОБЕДЫ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209" y="1484784"/>
            <a:ext cx="8136904" cy="489654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dirty="0"/>
              <a:t>	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0" t="4473" r="8287" b="10000"/>
          <a:stretch/>
        </p:blipFill>
        <p:spPr bwMode="auto">
          <a:xfrm>
            <a:off x="8236999" y="2348"/>
            <a:ext cx="907001" cy="169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904" y="1507869"/>
            <a:ext cx="78488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/>
              <a:t>«Нет ничего проще, чем, когда известны все последствия, возвращаться к началу событий и давать различного рода оценки. И нет ничего сложнее, чем разобраться во всей совокупности вопросов, во всем противоборстве сил, противопоставлении множества мнений, сведений и фактов непосредственно в данный исторический момент</a:t>
            </a:r>
            <a:r>
              <a:rPr lang="ru-RU" sz="2800" i="1" dirty="0" smtClean="0"/>
              <a:t>».</a:t>
            </a:r>
          </a:p>
          <a:p>
            <a:pPr algn="just"/>
            <a:endParaRPr lang="ru-RU" sz="800" i="1" dirty="0"/>
          </a:p>
          <a:p>
            <a:pPr algn="r"/>
            <a:r>
              <a:rPr lang="ru-RU" sz="2400" i="1" dirty="0" smtClean="0"/>
              <a:t>Маршал </a:t>
            </a:r>
            <a:r>
              <a:rPr lang="ru-RU" sz="2400" i="1" dirty="0"/>
              <a:t>Советского Союза, </a:t>
            </a:r>
            <a:endParaRPr lang="ru-RU" sz="2400" i="1" dirty="0" smtClean="0"/>
          </a:p>
          <a:p>
            <a:pPr algn="r"/>
            <a:r>
              <a:rPr lang="ru-RU" sz="2400" i="1" dirty="0" smtClean="0"/>
              <a:t>четырежды </a:t>
            </a:r>
            <a:r>
              <a:rPr lang="ru-RU" sz="2400" i="1" dirty="0"/>
              <a:t>Герой Советского Союза </a:t>
            </a:r>
            <a:r>
              <a:rPr lang="ru-RU" sz="2400" i="1" dirty="0" smtClean="0"/>
              <a:t>   </a:t>
            </a:r>
          </a:p>
          <a:p>
            <a:pPr algn="r"/>
            <a:r>
              <a:rPr lang="ru-RU" sz="2400" i="1" dirty="0" smtClean="0"/>
              <a:t>Г.К. Жуков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850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3299">
        <p14:reveal/>
      </p:transition>
    </mc:Choice>
    <mc:Fallback>
      <p:transition spd="slow" advTm="232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13686"/>
            <a:ext cx="6781800" cy="1196752"/>
          </a:xfrm>
        </p:spPr>
        <p:txBody>
          <a:bodyPr/>
          <a:lstStyle/>
          <a:p>
            <a:pPr algn="ctr"/>
            <a:r>
              <a:rPr lang="ru-RU" dirty="0" smtClean="0"/>
              <a:t>МАРШАЛЫ ПОБЕДЫ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209" y="1484784"/>
            <a:ext cx="8136904" cy="4896544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dirty="0"/>
              <a:t>	</a:t>
            </a:r>
            <a:r>
              <a:rPr lang="ru-RU" dirty="0" smtClean="0">
                <a:latin typeface="Franklin Gothic Demi" panose="020B0703020102020204" pitchFamily="34" charset="0"/>
              </a:rPr>
              <a:t>9 </a:t>
            </a:r>
            <a:r>
              <a:rPr lang="ru-RU" dirty="0">
                <a:latin typeface="Franklin Gothic Demi" panose="020B0703020102020204" pitchFamily="34" charset="0"/>
              </a:rPr>
              <a:t>мая 2025 года будет отмечаться 80-летие Победы в Великой Отечественной войне — одно из самых значимых событий в истории нашей страны. Эта дата символизирует победу над нацизмом и сохранение мира на территории Советского Союза и Европы.</a:t>
            </a:r>
          </a:p>
          <a:p>
            <a:pPr marL="0" indent="0" algn="just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	Победа </a:t>
            </a:r>
            <a:r>
              <a:rPr lang="ru-RU" dirty="0">
                <a:latin typeface="Franklin Gothic Demi" panose="020B0703020102020204" pitchFamily="34" charset="0"/>
              </a:rPr>
              <a:t>в Великой Отечественной войне была достигнута благодаря невероятному единству и самоотверженности всего народа. Это был общий труд и общая борьба, в которой участвовали миллионы людей разных национальностей, возрастов </a:t>
            </a:r>
            <a:r>
              <a:rPr lang="ru-RU" dirty="0" smtClean="0">
                <a:latin typeface="Franklin Gothic Demi" panose="020B0703020102020204" pitchFamily="34" charset="0"/>
              </a:rPr>
              <a:t>и профессий.</a:t>
            </a:r>
          </a:p>
          <a:p>
            <a:pPr marL="0" indent="0" algn="just">
              <a:buNone/>
            </a:pPr>
            <a:r>
              <a:rPr lang="ru-RU" dirty="0" smtClean="0">
                <a:latin typeface="Franklin Gothic Demi" panose="020B0703020102020204" pitchFamily="34" charset="0"/>
              </a:rPr>
              <a:t>	Огромный вклад для достижения </a:t>
            </a:r>
            <a:r>
              <a:rPr lang="ru-RU" dirty="0">
                <a:latin typeface="Franklin Gothic Demi" panose="020B0703020102020204" pitchFamily="34" charset="0"/>
              </a:rPr>
              <a:t>главной цели — </a:t>
            </a:r>
            <a:r>
              <a:rPr lang="ru-RU" dirty="0" smtClean="0">
                <a:latin typeface="Franklin Gothic Demi" panose="020B0703020102020204" pitchFamily="34" charset="0"/>
              </a:rPr>
              <a:t>Победы внесли военачальники – «Маршалы Победы», </a:t>
            </a:r>
            <a:r>
              <a:rPr lang="ru-RU" dirty="0">
                <a:latin typeface="Franklin Gothic Demi" panose="020B0703020102020204" pitchFamily="34" charset="0"/>
              </a:rPr>
              <a:t>проявив высокий профессионализм, стратегическое мышление и лидерские качества.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0" t="4473" r="8287" b="10000"/>
          <a:stretch/>
        </p:blipFill>
        <p:spPr bwMode="auto">
          <a:xfrm>
            <a:off x="8313906" y="2348"/>
            <a:ext cx="830094" cy="155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8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0725">
        <p14:reveal/>
      </p:transition>
    </mc:Choice>
    <mc:Fallback>
      <p:transition spd="slow" advTm="207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98684" y="440668"/>
            <a:ext cx="4658955" cy="57606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 smtClean="0"/>
              <a:t>Иосиф </a:t>
            </a:r>
            <a:r>
              <a:rPr lang="ru-RU" sz="3000" b="1" dirty="0"/>
              <a:t>Виссарионович Сталин </a:t>
            </a:r>
            <a:endParaRPr lang="ru-RU" sz="3000" b="1" dirty="0" smtClean="0"/>
          </a:p>
          <a:p>
            <a:pPr marL="0" indent="0" algn="ctr">
              <a:buNone/>
            </a:pPr>
            <a:r>
              <a:rPr lang="ru-RU" dirty="0"/>
              <a:t>(1878-1953)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Родился </a:t>
            </a:r>
            <a:r>
              <a:rPr lang="ru-RU" dirty="0"/>
              <a:t>6 декабря 1878 года. Советский партийный, политический и военный деятель. Руководитель Советского государства с 1924 года по 1953 год. 6 марта 1943 года присвоено звание Маршал Советского Союза. 27 июня 1945 года присвоено звание Генералиссимус. Герой Советского Союза и Герой Социалистического </a:t>
            </a:r>
            <a:r>
              <a:rPr lang="ru-RU" dirty="0" smtClean="0"/>
              <a:t>Труда. </a:t>
            </a:r>
          </a:p>
          <a:p>
            <a:pPr marL="0" indent="0" algn="just">
              <a:buNone/>
            </a:pPr>
            <a:r>
              <a:rPr lang="ru-RU" dirty="0" smtClean="0"/>
              <a:t>Верховный Главнокомандующий 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годы Великой Отечественной войны.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6818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08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4092">
        <p14:reveal/>
      </p:transition>
    </mc:Choice>
    <mc:Fallback>
      <p:transition spd="slow" advTm="140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95936" y="188640"/>
            <a:ext cx="4740355" cy="63367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Георгий Константинович Жуков</a:t>
            </a:r>
          </a:p>
          <a:p>
            <a:pPr marL="0" indent="0" algn="ctr">
              <a:buNone/>
            </a:pPr>
            <a:r>
              <a:rPr lang="ru-RU" sz="2600" dirty="0"/>
              <a:t>(1896-1974</a:t>
            </a:r>
            <a:r>
              <a:rPr lang="ru-RU" sz="2600" dirty="0" smtClean="0"/>
              <a:t>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ea typeface="Calibri"/>
                <a:cs typeface="Times New Roman"/>
              </a:rPr>
              <a:t>Родился </a:t>
            </a:r>
            <a:r>
              <a:rPr lang="ru-RU" sz="2600" dirty="0">
                <a:ea typeface="Calibri"/>
                <a:cs typeface="Times New Roman"/>
              </a:rPr>
              <a:t>19 ноября </a:t>
            </a:r>
            <a:r>
              <a:rPr lang="ru-RU" sz="2600" dirty="0" smtClean="0">
                <a:ea typeface="Calibri"/>
                <a:cs typeface="Times New Roman"/>
              </a:rPr>
              <a:t>1896 года. </a:t>
            </a:r>
            <a:r>
              <a:rPr lang="ru-RU" sz="2600" dirty="0">
                <a:ea typeface="Calibri"/>
                <a:cs typeface="Times New Roman"/>
              </a:rPr>
              <a:t>Советский полководец. Четырежды герой Советского </a:t>
            </a:r>
            <a:r>
              <a:rPr lang="ru-RU" sz="2600" dirty="0" smtClean="0">
                <a:ea typeface="Calibri"/>
                <a:cs typeface="Times New Roman"/>
              </a:rPr>
              <a:t>Союза. Кавалер </a:t>
            </a:r>
            <a:r>
              <a:rPr lang="ru-RU" sz="2600" dirty="0">
                <a:ea typeface="Calibri"/>
                <a:cs typeface="Times New Roman"/>
              </a:rPr>
              <a:t>двух орденов "Победа", а также множества других советских и иностранных орденов и медалей. Во время Великой Отечественной войны занимал пост начальника Генерального штаба, затем член Ставки Верховного Главнокомандования. Был командующим фронтами: Ленинградским, Резервным, Западным, </a:t>
            </a:r>
            <a:r>
              <a:rPr lang="ru-RU" sz="2600" dirty="0" smtClean="0">
                <a:ea typeface="Calibri"/>
                <a:cs typeface="Times New Roman"/>
              </a:rPr>
              <a:t>Первым </a:t>
            </a:r>
            <a:r>
              <a:rPr lang="ru-RU" sz="2600" dirty="0">
                <a:ea typeface="Calibri"/>
                <a:cs typeface="Times New Roman"/>
              </a:rPr>
              <a:t>Украинским и Первым Белорусским. Командовал войсками в битве под Москвой, а также в других операциях, в том числе в Берлинской. </a:t>
            </a:r>
            <a:r>
              <a:rPr lang="ru-RU" sz="2600" dirty="0" smtClean="0">
                <a:ea typeface="Calibri"/>
                <a:cs typeface="Times New Roman"/>
              </a:rPr>
              <a:t>           18 </a:t>
            </a:r>
            <a:r>
              <a:rPr lang="ru-RU" sz="2600" dirty="0">
                <a:ea typeface="Calibri"/>
                <a:cs typeface="Times New Roman"/>
              </a:rPr>
              <a:t>января 1943 года получил звание Маршал Советского Союза. </a:t>
            </a:r>
            <a:r>
              <a:rPr lang="ru-RU" sz="2600" dirty="0" smtClean="0">
                <a:ea typeface="Calibri"/>
                <a:cs typeface="Times New Roman"/>
              </a:rPr>
              <a:t>8 </a:t>
            </a:r>
            <a:r>
              <a:rPr lang="ru-RU" sz="2600" dirty="0">
                <a:ea typeface="Calibri"/>
                <a:cs typeface="Times New Roman"/>
              </a:rPr>
              <a:t>мая 1945 года </a:t>
            </a:r>
            <a:r>
              <a:rPr lang="ru-RU" sz="2600" dirty="0" smtClean="0">
                <a:ea typeface="Calibri"/>
                <a:cs typeface="Times New Roman"/>
              </a:rPr>
              <a:t>принял </a:t>
            </a:r>
            <a:r>
              <a:rPr lang="ru-RU" sz="2600" dirty="0">
                <a:ea typeface="Calibri"/>
                <a:cs typeface="Times New Roman"/>
              </a:rPr>
              <a:t>безоговорочную капитуляцию нацистской Германии. 24 июня 1945 года на Красной </a:t>
            </a:r>
            <a:r>
              <a:rPr lang="ru-RU" sz="2600" dirty="0" smtClean="0">
                <a:ea typeface="Calibri"/>
                <a:cs typeface="Times New Roman"/>
              </a:rPr>
              <a:t>площади принимал </a:t>
            </a:r>
            <a:r>
              <a:rPr lang="ru-RU" sz="2600" dirty="0">
                <a:ea typeface="Calibri"/>
                <a:cs typeface="Times New Roman"/>
              </a:rPr>
              <a:t>парад </a:t>
            </a:r>
            <a:r>
              <a:rPr lang="ru-RU" sz="2600" dirty="0" smtClean="0">
                <a:ea typeface="Calibri"/>
                <a:cs typeface="Times New Roman"/>
              </a:rPr>
              <a:t>Победы.</a:t>
            </a:r>
            <a:endParaRPr lang="ru-RU" sz="2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0" y="793470"/>
            <a:ext cx="3745330" cy="537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84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0551">
        <p14:reveal/>
      </p:transition>
    </mc:Choice>
    <mc:Fallback>
      <p:transition spd="slow" advTm="205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898989" y="240856"/>
            <a:ext cx="4775168" cy="63367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0000"/>
                </a:solidFill>
                <a:ea typeface="Times New Roman"/>
              </a:rPr>
              <a:t>Александр </a:t>
            </a:r>
            <a:r>
              <a:rPr lang="ru-RU" sz="3000" b="1" dirty="0" smtClean="0">
                <a:solidFill>
                  <a:srgbClr val="000000"/>
                </a:solidFill>
                <a:ea typeface="Times New Roman"/>
              </a:rPr>
              <a:t>Михайлович Василевский</a:t>
            </a:r>
          </a:p>
          <a:p>
            <a:pPr marL="0" indent="0" algn="ctr">
              <a:buNone/>
            </a:pPr>
            <a:r>
              <a:rPr lang="ru-RU" dirty="0"/>
              <a:t>(</a:t>
            </a:r>
            <a:r>
              <a:rPr lang="ru-RU" dirty="0" smtClean="0"/>
              <a:t>1895-1977)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Родился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18 сентября 1895 года. Советский военачальник. Дважды Герой Советского Союза(1944, 1945). Кавалер двух орденов "Победа"(1944, 1945). С 1942 по 1945 являлся начальником Генерального штаба.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    16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февраля 1943 года получил звание Маршал Советского Союза. Принимал участие в разработке практически всех военных операций на советско-германском фронте.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        С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февраля 1945 года командовал третьим Белорусским фронтом, а также руководил штурмом Кёнигсберга.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7" name="Рисунок 6" descr="https://sun9-23.userapi.com/impf/-TnfCOF2bFVcSuHuWCrgATvDBKNzruZYRoh22A/CtRadI8tiew.jpg?size=797x1080&amp;quality=96&amp;sign=fe184b7af6a514adaba99811a584517b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6" y="742392"/>
            <a:ext cx="360040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32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5826">
        <p14:reveal/>
      </p:transition>
    </mc:Choice>
    <mc:Fallback>
      <p:transition spd="slow" advTm="15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67944" y="332656"/>
            <a:ext cx="4419501" cy="60288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Иван Степанович </a:t>
            </a:r>
            <a:endParaRPr lang="ru-RU" sz="2800" b="1" dirty="0" smtClean="0">
              <a:solidFill>
                <a:srgbClr val="000000"/>
              </a:solidFill>
              <a:ea typeface="Times New Roman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Конев </a:t>
            </a:r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1897-1973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Родился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16 декабря 1897 года. Советский полководец. Дважды Герой </a:t>
            </a:r>
            <a:r>
              <a:rPr lang="ru-RU" sz="2200" dirty="0">
                <a:solidFill>
                  <a:srgbClr val="000000"/>
                </a:solidFill>
                <a:ea typeface="Times New Roman"/>
                <a:cs typeface="Times New Roman"/>
              </a:rPr>
              <a:t>Советского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Союза.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20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февраля 1944 года присвоено звание Маршал Советского Союза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Командующий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Вторым Украинским фронтом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Руководитель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Корсунь-Шевченковской операции. Участник и руководитель Курской битвы.</a:t>
            </a:r>
            <a:endParaRPr lang="ru-RU" dirty="0" smtClean="0"/>
          </a:p>
        </p:txBody>
      </p:sp>
      <p:pic>
        <p:nvPicPr>
          <p:cNvPr id="8" name="Рисунок 7" descr="https://sun9-77.userapi.com/impg/YCGJwIIafdw_YOducPKt5E90Vj-Z26Tnln3w3A/QrNKMa9i7ZQ.jpg?size=999x1080&amp;quality=96&amp;sign=1fd335257097df7bb871d4f2fed439bf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1" y="908720"/>
            <a:ext cx="381642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62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5389">
        <p14:reveal/>
      </p:transition>
    </mc:Choice>
    <mc:Fallback>
      <p:transition spd="slow" advTm="153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14727" y="404664"/>
            <a:ext cx="4419501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Леонид Александрович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Говоров </a:t>
            </a:r>
          </a:p>
          <a:p>
            <a:pPr marL="0" indent="0" algn="ctr">
              <a:buNone/>
            </a:pPr>
            <a:r>
              <a:rPr lang="ru-RU" sz="2200" dirty="0"/>
              <a:t>(1897-1955</a:t>
            </a:r>
            <a:r>
              <a:rPr lang="ru-RU" sz="2200" dirty="0" smtClean="0"/>
              <a:t>)</a:t>
            </a:r>
          </a:p>
          <a:p>
            <a:pPr marL="0" indent="0" algn="just">
              <a:buNone/>
            </a:pPr>
            <a:r>
              <a:rPr lang="ru-RU" dirty="0" smtClean="0"/>
              <a:t>Родился </a:t>
            </a:r>
            <a:r>
              <a:rPr lang="ru-RU" dirty="0"/>
              <a:t>10 февраля 1897 года. Советский военачальник. Герой Советского </a:t>
            </a:r>
            <a:r>
              <a:rPr lang="ru-RU" dirty="0" smtClean="0"/>
              <a:t>Союза (</a:t>
            </a:r>
            <a:r>
              <a:rPr lang="ru-RU" dirty="0"/>
              <a:t>1945).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18 </a:t>
            </a:r>
            <a:r>
              <a:rPr lang="ru-RU" dirty="0"/>
              <a:t>июня 1944 присвоено звание Маршал Советского Союза. </a:t>
            </a:r>
            <a:r>
              <a:rPr lang="ru-RU" dirty="0" smtClean="0"/>
              <a:t>Командующий </a:t>
            </a:r>
            <a:r>
              <a:rPr lang="ru-RU" dirty="0"/>
              <a:t>Ленинградским и вторым Прибалтийским фронтом.</a:t>
            </a:r>
          </a:p>
        </p:txBody>
      </p:sp>
      <p:pic>
        <p:nvPicPr>
          <p:cNvPr id="7" name="Рисунок 6" descr="https://sun9-7.userapi.com/impf/Eg8w_iAgjzveAfyfHNyZNkBympXx3OwFjQpO9g/NsG_4R-1TPw.jpg?size=803x1080&amp;quality=96&amp;sign=40eceda9f373a407b80a56c50a953ebb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840"/>
            <a:ext cx="3744416" cy="5086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82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040">
        <p14:reveal/>
      </p:transition>
    </mc:Choice>
    <mc:Fallback>
      <p:transition spd="slow" advTm="11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67944" y="692696"/>
            <a:ext cx="4419501" cy="56166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0000"/>
                </a:solidFill>
                <a:ea typeface="Times New Roman"/>
              </a:rPr>
              <a:t>Константин </a:t>
            </a:r>
            <a:r>
              <a:rPr lang="ru-RU" sz="3000" b="1" dirty="0" smtClean="0">
                <a:solidFill>
                  <a:srgbClr val="000000"/>
                </a:solidFill>
                <a:ea typeface="Times New Roman"/>
              </a:rPr>
              <a:t>Константинович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0000"/>
                </a:solidFill>
                <a:ea typeface="Times New Roman"/>
              </a:rPr>
              <a:t>Рокоссовский </a:t>
            </a:r>
          </a:p>
          <a:p>
            <a:pPr marL="0" indent="0" algn="ctr">
              <a:buNone/>
            </a:pPr>
            <a:r>
              <a:rPr lang="ru-RU" dirty="0"/>
              <a:t>(1896-1968</a:t>
            </a:r>
            <a:r>
              <a:rPr lang="ru-RU" dirty="0" smtClean="0"/>
              <a:t>)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Родился </a:t>
            </a:r>
            <a:r>
              <a:rPr lang="ru-RU" dirty="0">
                <a:ea typeface="Calibri"/>
                <a:cs typeface="Times New Roman"/>
              </a:rPr>
              <a:t>9 декабря 1896 года. Советский военачальник. Дважды Герой Советского </a:t>
            </a:r>
            <a:r>
              <a:rPr lang="ru-RU" dirty="0" smtClean="0">
                <a:ea typeface="Calibri"/>
                <a:cs typeface="Times New Roman"/>
              </a:rPr>
              <a:t>Союза. </a:t>
            </a:r>
            <a:r>
              <a:rPr lang="ru-RU" dirty="0">
                <a:ea typeface="Calibri"/>
                <a:cs typeface="Times New Roman"/>
              </a:rPr>
              <a:t>Кавалер ордена "</a:t>
            </a:r>
            <a:r>
              <a:rPr lang="ru-RU" dirty="0" smtClean="0">
                <a:ea typeface="Calibri"/>
                <a:cs typeface="Times New Roman"/>
              </a:rPr>
              <a:t>Победа". </a:t>
            </a:r>
            <a:r>
              <a:rPr lang="ru-RU" dirty="0">
                <a:ea typeface="Calibri"/>
                <a:cs typeface="Times New Roman"/>
              </a:rPr>
              <a:t>29 июня </a:t>
            </a:r>
            <a:r>
              <a:rPr lang="ru-RU" dirty="0" smtClean="0">
                <a:ea typeface="Calibri"/>
                <a:cs typeface="Times New Roman"/>
              </a:rPr>
              <a:t>1944 года </a:t>
            </a:r>
            <a:r>
              <a:rPr lang="ru-RU" dirty="0">
                <a:ea typeface="Calibri"/>
                <a:cs typeface="Times New Roman"/>
              </a:rPr>
              <a:t>присвоено звание Маршал Советского Союза. </a:t>
            </a:r>
            <a:r>
              <a:rPr lang="ru-RU" dirty="0" smtClean="0">
                <a:ea typeface="Calibri"/>
                <a:cs typeface="Times New Roman"/>
              </a:rPr>
              <a:t>Маршал </a:t>
            </a:r>
            <a:r>
              <a:rPr lang="ru-RU" dirty="0">
                <a:ea typeface="Calibri"/>
                <a:cs typeface="Times New Roman"/>
              </a:rPr>
              <a:t>Польши. Командующий Брянским, Донским, Центральным, Первым и Вторым Белорусскими фронтами. Командовал Парадом Победы </a:t>
            </a:r>
            <a:r>
              <a:rPr lang="ru-RU" dirty="0" smtClean="0">
                <a:ea typeface="Calibri"/>
                <a:cs typeface="Times New Roman"/>
              </a:rPr>
              <a:t>      24 </a:t>
            </a:r>
            <a:r>
              <a:rPr lang="ru-RU" dirty="0">
                <a:ea typeface="Calibri"/>
                <a:cs typeface="Times New Roman"/>
              </a:rPr>
              <a:t>июня 1945 года на Красной </a:t>
            </a:r>
            <a:r>
              <a:rPr lang="ru-RU" dirty="0" smtClean="0">
                <a:ea typeface="Calibri"/>
                <a:cs typeface="Times New Roman"/>
              </a:rPr>
              <a:t>площади.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 descr="https://sun7-22.userapi.com/impg/C1afFZMO0wzp9jX9DGvo_mLk7VLWVScag9m32w/DolVZuR8gSc.jpg?size=692x1080&amp;quality=96&amp;sign=9829d7aff2d5b10dba058817acdb72c0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2" y="908720"/>
            <a:ext cx="36004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97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790">
        <p14:reveal/>
      </p:transition>
    </mc:Choice>
    <mc:Fallback>
      <p:transition spd="slow" advTm="117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3" t="4100" r="7467" b="8912"/>
          <a:stretch/>
        </p:blipFill>
        <p:spPr bwMode="auto">
          <a:xfrm>
            <a:off x="8328584" y="0"/>
            <a:ext cx="8154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11960" y="625205"/>
            <a:ext cx="4380315" cy="56166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Родион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Яковлевич Малиновский </a:t>
            </a:r>
          </a:p>
          <a:p>
            <a:pPr marL="0" indent="0" algn="ctr">
              <a:buNone/>
            </a:pPr>
            <a:r>
              <a:rPr lang="ru-RU" sz="2200" dirty="0"/>
              <a:t>(1898-1967)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</a:rPr>
              <a:t>Родился </a:t>
            </a:r>
            <a:r>
              <a:rPr lang="ru-RU" dirty="0">
                <a:ea typeface="Calibri"/>
              </a:rPr>
              <a:t>10 ноября 1898 года. Советский военачальник. Дважды Герой Советского Союза. </a:t>
            </a:r>
            <a:endParaRPr lang="ru-RU" dirty="0" smtClean="0"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</a:rPr>
              <a:t>10 </a:t>
            </a:r>
            <a:r>
              <a:rPr lang="ru-RU" dirty="0">
                <a:ea typeface="Calibri"/>
              </a:rPr>
              <a:t>сентября </a:t>
            </a:r>
            <a:r>
              <a:rPr lang="ru-RU" dirty="0" smtClean="0">
                <a:ea typeface="Calibri"/>
              </a:rPr>
              <a:t>1944 года </a:t>
            </a:r>
            <a:r>
              <a:rPr lang="ru-RU" dirty="0">
                <a:ea typeface="Calibri"/>
              </a:rPr>
              <a:t>присвоено звание Маршал Советского </a:t>
            </a:r>
            <a:r>
              <a:rPr lang="ru-RU" dirty="0" smtClean="0">
                <a:ea typeface="Calibri"/>
              </a:rPr>
              <a:t>Союза.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</a:rPr>
              <a:t>Участник Яссо-Кишинёвской </a:t>
            </a:r>
            <a:r>
              <a:rPr lang="ru-RU" dirty="0">
                <a:ea typeface="Calibri"/>
              </a:rPr>
              <a:t>стратегической операции</a:t>
            </a:r>
            <a:r>
              <a:rPr lang="ru-RU" dirty="0" smtClean="0">
                <a:ea typeface="Calibri"/>
              </a:rPr>
              <a:t>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 descr="https://sun9-43.userapi.com/impg/m1NuPoShNrGUGb4tQZM2_6lowDeN27Ub5L77cQ/1861aQ1wyNk.jpg?size=804x1080&amp;quality=96&amp;sign=a9e88360d0d093a53df42011eddee5d7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16424" cy="5067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90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9925">
        <p14:reveal/>
      </p:transition>
    </mc:Choice>
    <mc:Fallback>
      <p:transition spd="slow" advTm="99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216</TotalTime>
  <Words>821</Words>
  <Application>Microsoft Office PowerPoint</Application>
  <PresentationFormat>Экран (4:3)</PresentationFormat>
  <Paragraphs>77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Презентация PowerPoint</vt:lpstr>
      <vt:lpstr>МАРШАЛЫ ПОБЕДЫ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МАРШАЛЫ ПОБЕДЫ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User</cp:lastModifiedBy>
  <cp:revision>30</cp:revision>
  <dcterms:created xsi:type="dcterms:W3CDTF">2025-03-04T12:15:23Z</dcterms:created>
  <dcterms:modified xsi:type="dcterms:W3CDTF">2025-03-07T06:35:58Z</dcterms:modified>
</cp:coreProperties>
</file>