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2" r:id="rId8"/>
    <p:sldId id="315" r:id="rId9"/>
    <p:sldId id="262" r:id="rId10"/>
    <p:sldId id="263" r:id="rId11"/>
    <p:sldId id="264" r:id="rId12"/>
    <p:sldId id="265" r:id="rId13"/>
    <p:sldId id="273" r:id="rId14"/>
    <p:sldId id="266" r:id="rId15"/>
    <p:sldId id="267" r:id="rId16"/>
    <p:sldId id="268" r:id="rId17"/>
    <p:sldId id="269" r:id="rId18"/>
    <p:sldId id="278" r:id="rId19"/>
    <p:sldId id="271" r:id="rId20"/>
    <p:sldId id="274" r:id="rId21"/>
    <p:sldId id="275" r:id="rId22"/>
    <p:sldId id="276" r:id="rId23"/>
    <p:sldId id="277" r:id="rId24"/>
    <p:sldId id="284" r:id="rId25"/>
    <p:sldId id="279" r:id="rId26"/>
    <p:sldId id="280" r:id="rId27"/>
    <p:sldId id="281" r:id="rId28"/>
    <p:sldId id="282" r:id="rId29"/>
    <p:sldId id="283" r:id="rId30"/>
    <p:sldId id="31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299" r:id="rId48"/>
    <p:sldId id="303" r:id="rId49"/>
    <p:sldId id="302" r:id="rId50"/>
    <p:sldId id="304" r:id="rId51"/>
    <p:sldId id="305" r:id="rId52"/>
    <p:sldId id="306" r:id="rId53"/>
    <p:sldId id="307" r:id="rId54"/>
    <p:sldId id="308" r:id="rId55"/>
    <p:sldId id="309" r:id="rId56"/>
    <p:sldId id="310" r:id="rId57"/>
    <p:sldId id="312" r:id="rId58"/>
    <p:sldId id="311" r:id="rId59"/>
    <p:sldId id="313" r:id="rId60"/>
    <p:sldId id="316"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29.05.2025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29.05.2025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332656"/>
            <a:ext cx="7560840" cy="1872208"/>
          </a:xfrm>
        </p:spPr>
        <p:txBody>
          <a:bodyPr>
            <a:noAutofit/>
          </a:bodyPr>
          <a:lstStyle/>
          <a:p>
            <a:pPr algn="ctr"/>
            <a:r>
              <a:rPr lang="ru-RU" sz="4100" dirty="0" smtClean="0">
                <a:solidFill>
                  <a:schemeClr val="bg1"/>
                </a:solidFill>
                <a:latin typeface="Arial Black" panose="020B0A04020102020204" pitchFamily="34" charset="0"/>
              </a:rPr>
              <a:t>Электронный сборник </a:t>
            </a:r>
            <a:r>
              <a:rPr lang="ru-RU" sz="4100" dirty="0">
                <a:solidFill>
                  <a:schemeClr val="bg1"/>
                </a:solidFill>
                <a:latin typeface="Arial Black" panose="020B0A04020102020204" pitchFamily="34" charset="0"/>
              </a:rPr>
              <a:t>творческих работ участников </a:t>
            </a:r>
            <a:r>
              <a:rPr lang="ru-RU" sz="4100" dirty="0" smtClean="0">
                <a:solidFill>
                  <a:schemeClr val="bg1"/>
                </a:solidFill>
                <a:latin typeface="Arial Black" panose="020B0A04020102020204" pitchFamily="34" charset="0"/>
              </a:rPr>
              <a:t>Конкурса</a:t>
            </a:r>
            <a:endParaRPr lang="ru-RU" sz="4100" dirty="0">
              <a:solidFill>
                <a:schemeClr val="bg1"/>
              </a:solidFill>
              <a:latin typeface="Arial Black" panose="020B0A040201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2492896"/>
            <a:ext cx="5741971" cy="3987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091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251520" y="260648"/>
            <a:ext cx="8568952" cy="5887920"/>
          </a:xfrm>
        </p:spPr>
        <p:txBody>
          <a:bodyPr>
            <a:normAutofit fontScale="92500"/>
          </a:bodyPr>
          <a:lstStyle/>
          <a:p>
            <a:pPr marL="0" indent="0" algn="ctr">
              <a:buNone/>
            </a:pPr>
            <a:r>
              <a:rPr lang="ru-RU" dirty="0"/>
              <a:t>	</a:t>
            </a:r>
            <a:endParaRPr lang="ru-RU" sz="900" dirty="0"/>
          </a:p>
          <a:p>
            <a:pPr marL="0" indent="0" algn="just">
              <a:buNone/>
            </a:pPr>
            <a:r>
              <a:rPr lang="ru-RU" dirty="0"/>
              <a:t>     Он служил в 270 Демидовской  дивизии в должности младшего командира, принимал активное участие в боевых наступательных действиях. Но, не смотря на все испытания, в его сердце жила надежда на встречу с любовью.</a:t>
            </a:r>
          </a:p>
          <a:p>
            <a:pPr marL="0" indent="0" algn="just">
              <a:buNone/>
            </a:pPr>
            <a:r>
              <a:rPr lang="ru-RU" dirty="0"/>
              <a:t> Однажды, во время очередной бомбежки, Геннадий увидел молодую девушку, помогавшую раненым солдатам. Ее имя было Полина, и в ее глазах он увидел ту самую надежду и силу, которая помогала ему не утратить веру в светлое будущее. Он решил подойти к ней и поблагодарить за ее труд и сострадание.</a:t>
            </a:r>
          </a:p>
          <a:p>
            <a:pPr marL="0" indent="0" algn="just">
              <a:buNone/>
            </a:pPr>
            <a:r>
              <a:rPr lang="ru-RU" dirty="0"/>
              <a:t>Так началось их знакомство.</a:t>
            </a:r>
          </a:p>
          <a:p>
            <a:pPr marL="0" indent="0" algn="just">
              <a:buNone/>
            </a:pPr>
            <a:r>
              <a:rPr lang="ru-RU" dirty="0"/>
              <a:t>      С каждой встречей младший командир Геннадий  и медсестра Полина  становились все ближе. Они проводили вместе моменты отдыха от войны, разговаривали о своих мечтах и надеждах. Их чувства доверия и уважения друг к другу постепенно переросли </a:t>
            </a:r>
            <a:r>
              <a:rPr lang="ru-RU" dirty="0" smtClean="0"/>
              <a:t>           в </a:t>
            </a:r>
            <a:r>
              <a:rPr lang="ru-RU" dirty="0"/>
              <a:t>настоящую любовь</a:t>
            </a:r>
            <a:r>
              <a:rPr lang="ru-RU" dirty="0" smtClean="0"/>
              <a:t>. Но </a:t>
            </a:r>
            <a:r>
              <a:rPr lang="ru-RU" dirty="0"/>
              <a:t>счастье длилось не долго.</a:t>
            </a:r>
          </a:p>
        </p:txBody>
      </p:sp>
    </p:spTree>
    <p:extLst>
      <p:ext uri="{BB962C8B-B14F-4D97-AF65-F5344CB8AC3E}">
        <p14:creationId xmlns:p14="http://schemas.microsoft.com/office/powerpoint/2010/main" val="137637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251520" y="260648"/>
            <a:ext cx="8568952" cy="6120680"/>
          </a:xfrm>
        </p:spPr>
        <p:txBody>
          <a:bodyPr>
            <a:normAutofit fontScale="92500" lnSpcReduction="10000"/>
          </a:bodyPr>
          <a:lstStyle/>
          <a:p>
            <a:pPr marL="0" indent="0" algn="ctr">
              <a:buNone/>
            </a:pPr>
            <a:r>
              <a:rPr lang="ru-RU" dirty="0"/>
              <a:t>	</a:t>
            </a:r>
            <a:endParaRPr lang="ru-RU" sz="900" dirty="0"/>
          </a:p>
          <a:p>
            <a:pPr marL="0" indent="0" algn="just">
              <a:buNone/>
            </a:pPr>
            <a:r>
              <a:rPr lang="ru-RU" dirty="0"/>
              <a:t>     Во время очередного боя дед получил  ранение в голову и в тяжелом состоянии был доставлен в госпиталь. Его ранение было серьезным, и долгое время он был без сознания. Медсестры и врачи тщетно пытались вернуть его к жизни. В это время Полина попросилась, чтобы её перевели в госпиталь, и она стала ухаживать за моим дедом. Несколько недель он не приходил в себя, а когда, наконец,  открыл глаза, его первым взглядом была его любимая медсестра по имени Полина. Она стояла у его кровати, пристально смотря на него с беспокойством и заботой в глазах. Её добрый голос и заботливые прикосновения дарили ему чувство безопасности и тепла.</a:t>
            </a:r>
          </a:p>
          <a:p>
            <a:pPr marL="0" indent="0" algn="just">
              <a:buNone/>
            </a:pPr>
            <a:r>
              <a:rPr lang="ru-RU" dirty="0" smtClean="0"/>
              <a:t>Она </a:t>
            </a:r>
            <a:r>
              <a:rPr lang="ru-RU" dirty="0"/>
              <a:t>стала его опорой и надеждой на выздоровление. Когда он  был готов к выписке из госпиталя, он решил попросить Полину  выйти за него замуж. Нарвал цветы из клумбы, которая находилась возле госпиталя и, сделав кольцо из проволоки, попросил её руки.</a:t>
            </a:r>
          </a:p>
          <a:p>
            <a:pPr marL="0" indent="0" algn="just">
              <a:buNone/>
            </a:pPr>
            <a:r>
              <a:rPr lang="ru-RU" dirty="0"/>
              <a:t>Свадьбу устроили прямо на передовой, где собрались сослуживцы и друзья. </a:t>
            </a:r>
          </a:p>
          <a:p>
            <a:pPr marL="0" indent="0" algn="just">
              <a:buNone/>
            </a:pPr>
            <a:r>
              <a:rPr lang="ru-RU" dirty="0" smtClean="0"/>
              <a:t>	В </a:t>
            </a:r>
            <a:r>
              <a:rPr lang="ru-RU" dirty="0"/>
              <a:t>этот день звучала музыка, и воины отдыхали от войны, празднуя любовь и жизнь.</a:t>
            </a:r>
          </a:p>
          <a:p>
            <a:pPr marL="0" indent="0" algn="just">
              <a:buNone/>
            </a:pPr>
            <a:endParaRPr lang="ru-RU" dirty="0"/>
          </a:p>
        </p:txBody>
      </p:sp>
    </p:spTree>
    <p:extLst>
      <p:ext uri="{BB962C8B-B14F-4D97-AF65-F5344CB8AC3E}">
        <p14:creationId xmlns:p14="http://schemas.microsoft.com/office/powerpoint/2010/main" val="393864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251520" y="764704"/>
            <a:ext cx="8568952" cy="3489564"/>
          </a:xfrm>
        </p:spPr>
        <p:txBody>
          <a:bodyPr>
            <a:normAutofit fontScale="92500" lnSpcReduction="20000"/>
          </a:bodyPr>
          <a:lstStyle/>
          <a:p>
            <a:pPr marL="0" indent="0" algn="ctr">
              <a:buNone/>
            </a:pPr>
            <a:r>
              <a:rPr lang="ru-RU" dirty="0"/>
              <a:t>	</a:t>
            </a:r>
            <a:endParaRPr lang="ru-RU" sz="900" dirty="0"/>
          </a:p>
          <a:p>
            <a:pPr marL="0" indent="0" algn="just">
              <a:buNone/>
            </a:pPr>
            <a:r>
              <a:rPr lang="ru-RU" dirty="0"/>
              <a:t>     Дед Геннадий  и бабушка Полина  прожили долгую и счастливую жизнь вместе, переживая множество радостей и печалей. Их встреча на войне стала началом их семьи, которая пережила много испытаний и всегда оставалась вместе во имя любви. </a:t>
            </a:r>
          </a:p>
          <a:p>
            <a:pPr marL="0" indent="0" algn="just">
              <a:buNone/>
            </a:pPr>
            <a:r>
              <a:rPr lang="ru-RU" dirty="0"/>
              <a:t>      Для нас они не только пример счастливой семьи, но символ крепкой любви</a:t>
            </a:r>
            <a:r>
              <a:rPr lang="ru-RU" dirty="0" smtClean="0"/>
              <a:t>.</a:t>
            </a:r>
          </a:p>
          <a:p>
            <a:pPr marL="0" indent="0" algn="just">
              <a:buNone/>
            </a:pPr>
            <a:endParaRPr lang="ru-RU" dirty="0"/>
          </a:p>
          <a:p>
            <a:pPr marL="0" indent="0" algn="r">
              <a:buNone/>
            </a:pPr>
            <a:r>
              <a:rPr lang="ru-RU" dirty="0" smtClean="0"/>
              <a:t>Автор:</a:t>
            </a:r>
            <a:r>
              <a:rPr lang="ru-RU" sz="2600" i="1" dirty="0" smtClean="0"/>
              <a:t> Алпеева Алла Александровна,</a:t>
            </a:r>
            <a:endParaRPr lang="ru-RU" sz="2600" i="1" dirty="0"/>
          </a:p>
          <a:p>
            <a:pPr marL="0" indent="0" algn="r">
              <a:buNone/>
            </a:pPr>
            <a:r>
              <a:rPr lang="ru-RU" sz="2600" i="1" dirty="0" smtClean="0"/>
              <a:t>п. Светлодольск</a:t>
            </a:r>
            <a:endParaRPr lang="ru-RU" sz="2600" i="1"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22055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поэзия</a:t>
            </a:r>
            <a:endParaRPr lang="ru-RU" sz="3800" dirty="0">
              <a:solidFill>
                <a:schemeClr val="bg1"/>
              </a:solidFill>
            </a:endParaRPr>
          </a:p>
        </p:txBody>
      </p:sp>
      <p:sp>
        <p:nvSpPr>
          <p:cNvPr id="5" name="Объект 2"/>
          <p:cNvSpPr>
            <a:spLocks noGrp="1"/>
          </p:cNvSpPr>
          <p:nvPr>
            <p:ph idx="1"/>
          </p:nvPr>
        </p:nvSpPr>
        <p:spPr>
          <a:xfrm>
            <a:off x="395536" y="1196752"/>
            <a:ext cx="4140460" cy="5554846"/>
          </a:xfrm>
        </p:spPr>
        <p:txBody>
          <a:bodyPr>
            <a:normAutofit fontScale="85000" lnSpcReduction="10000"/>
          </a:bodyPr>
          <a:lstStyle/>
          <a:p>
            <a:pPr marL="0" indent="0" algn="just">
              <a:buNone/>
            </a:pPr>
            <a:r>
              <a:rPr lang="ru-RU" dirty="0"/>
              <a:t>	</a:t>
            </a:r>
            <a:r>
              <a:rPr lang="ru-RU" sz="2600" b="1" dirty="0" smtClean="0"/>
              <a:t>Нашим героям</a:t>
            </a:r>
            <a:endParaRPr lang="ru-RU" sz="2600" b="1" dirty="0"/>
          </a:p>
          <a:p>
            <a:pPr marL="0" indent="0" algn="just">
              <a:buNone/>
            </a:pPr>
            <a:r>
              <a:rPr lang="ru-RU" sz="2200" dirty="0"/>
              <a:t>За  Россию пошёл воевать человек.</a:t>
            </a:r>
          </a:p>
          <a:p>
            <a:pPr marL="0" indent="0" algn="just">
              <a:buNone/>
            </a:pPr>
            <a:r>
              <a:rPr lang="ru-RU" sz="2200" dirty="0"/>
              <a:t>Он защитник страны, государства.</a:t>
            </a:r>
          </a:p>
          <a:p>
            <a:pPr marL="0" indent="0" algn="just">
              <a:buNone/>
            </a:pPr>
            <a:r>
              <a:rPr lang="ru-RU" sz="2200" dirty="0"/>
              <a:t>Никого не спросил, для себя </a:t>
            </a:r>
            <a:endParaRPr lang="ru-RU" sz="2200" dirty="0" smtClean="0"/>
          </a:p>
          <a:p>
            <a:pPr marL="0" indent="0" algn="just">
              <a:buNone/>
            </a:pPr>
            <a:r>
              <a:rPr lang="ru-RU" sz="2200" dirty="0" smtClean="0"/>
              <a:t>сам </a:t>
            </a:r>
            <a:r>
              <a:rPr lang="ru-RU" sz="2200" dirty="0"/>
              <a:t>решил,</a:t>
            </a:r>
          </a:p>
          <a:p>
            <a:pPr marL="0" indent="0" algn="just">
              <a:buNone/>
            </a:pPr>
            <a:r>
              <a:rPr lang="ru-RU" sz="2200" dirty="0"/>
              <a:t>Защищать родной дом от нацизма.</a:t>
            </a:r>
          </a:p>
          <a:p>
            <a:pPr marL="0" indent="0" algn="just">
              <a:buNone/>
            </a:pPr>
            <a:endParaRPr lang="ru-RU" sz="2200" dirty="0"/>
          </a:p>
          <a:p>
            <a:pPr marL="0" indent="0" algn="just">
              <a:buNone/>
            </a:pPr>
            <a:r>
              <a:rPr lang="ru-RU" sz="2200" dirty="0"/>
              <a:t>И в строю, и в бою выполняя приказ,</a:t>
            </a:r>
          </a:p>
          <a:p>
            <a:pPr marL="0" indent="0" algn="just">
              <a:buNone/>
            </a:pPr>
            <a:r>
              <a:rPr lang="ru-RU" sz="2200" dirty="0"/>
              <a:t>Он с достоинством,  не для награды</a:t>
            </a:r>
          </a:p>
          <a:p>
            <a:pPr marL="0" indent="0" algn="just">
              <a:buNone/>
            </a:pPr>
            <a:r>
              <a:rPr lang="ru-RU" sz="2200" dirty="0"/>
              <a:t>Шёл в атаку, штурмуя в первых рядах,</a:t>
            </a:r>
          </a:p>
          <a:p>
            <a:pPr marL="0" indent="0" algn="just">
              <a:buNone/>
            </a:pPr>
            <a:r>
              <a:rPr lang="ru-RU" sz="2200" dirty="0"/>
              <a:t>Для свободы пройдя все преграды.</a:t>
            </a:r>
          </a:p>
          <a:p>
            <a:pPr marL="0" indent="0" algn="just">
              <a:buNone/>
            </a:pPr>
            <a:endParaRPr lang="ru-RU" sz="2200" dirty="0"/>
          </a:p>
          <a:p>
            <a:pPr marL="0" indent="0" algn="just">
              <a:buNone/>
            </a:pPr>
            <a:r>
              <a:rPr lang="ru-RU" sz="2200" dirty="0"/>
              <a:t>Не простые дороги  в боях на пути</a:t>
            </a:r>
          </a:p>
          <a:p>
            <a:pPr marL="0" indent="0" algn="just">
              <a:buNone/>
            </a:pPr>
            <a:r>
              <a:rPr lang="ru-RU" sz="2200" dirty="0"/>
              <a:t>К светлой жизни, к Победе, к салюту!</a:t>
            </a:r>
          </a:p>
          <a:p>
            <a:pPr marL="0" indent="0" algn="just">
              <a:buNone/>
            </a:pPr>
            <a:r>
              <a:rPr lang="ru-RU" sz="2200" dirty="0"/>
              <a:t>Были слезы, потери друзей как пройти?...</a:t>
            </a:r>
          </a:p>
          <a:p>
            <a:pPr marL="0" indent="0" algn="just">
              <a:buNone/>
            </a:pPr>
            <a:r>
              <a:rPr lang="ru-RU" sz="2200" dirty="0"/>
              <a:t>Было больно всегда в ту минуту.</a:t>
            </a:r>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6" name="Объект 2"/>
          <p:cNvSpPr txBox="1">
            <a:spLocks/>
          </p:cNvSpPr>
          <p:nvPr/>
        </p:nvSpPr>
        <p:spPr>
          <a:xfrm>
            <a:off x="4706918" y="1052736"/>
            <a:ext cx="4316025" cy="3540434"/>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None/>
            </a:pPr>
            <a:r>
              <a:rPr lang="ru-RU" sz="2200" dirty="0" smtClean="0"/>
              <a:t>	</a:t>
            </a:r>
          </a:p>
          <a:p>
            <a:pPr marL="0" indent="0" algn="just">
              <a:buNone/>
            </a:pPr>
            <a:r>
              <a:rPr lang="ru-RU" sz="2000" dirty="0"/>
              <a:t>Но он верит всегда, что за правду идёт,</a:t>
            </a:r>
          </a:p>
          <a:p>
            <a:pPr marL="0" indent="0" algn="just">
              <a:buNone/>
            </a:pPr>
            <a:r>
              <a:rPr lang="ru-RU" sz="2000" dirty="0"/>
              <a:t>И, что будет Победа за нами.</a:t>
            </a:r>
          </a:p>
          <a:p>
            <a:pPr marL="0" indent="0" algn="just">
              <a:buNone/>
            </a:pPr>
            <a:r>
              <a:rPr lang="ru-RU" sz="2000" dirty="0"/>
              <a:t>Что живым возвратиться,  тропою домой</a:t>
            </a:r>
          </a:p>
          <a:p>
            <a:pPr marL="0" indent="0" algn="just">
              <a:buNone/>
            </a:pPr>
            <a:r>
              <a:rPr lang="ru-RU" sz="2000" dirty="0"/>
              <a:t>Будет жизнь продолжаться с родными.</a:t>
            </a:r>
          </a:p>
          <a:p>
            <a:pPr marL="0" indent="0" algn="just">
              <a:buNone/>
            </a:pPr>
            <a:endParaRPr lang="ru-RU" sz="2000" dirty="0"/>
          </a:p>
          <a:p>
            <a:pPr marL="0" indent="0" algn="just">
              <a:buNone/>
            </a:pPr>
            <a:r>
              <a:rPr lang="ru-RU" sz="2000" dirty="0"/>
              <a:t>Вот за это тебе, Большой человек,</a:t>
            </a:r>
          </a:p>
          <a:p>
            <a:pPr marL="0" indent="0" algn="just">
              <a:buNone/>
            </a:pPr>
            <a:r>
              <a:rPr lang="ru-RU" sz="2000" dirty="0"/>
              <a:t>До Земли поклоняюсь! Спасибо!</a:t>
            </a:r>
          </a:p>
          <a:p>
            <a:pPr marL="0" indent="0" algn="just">
              <a:buNone/>
            </a:pPr>
            <a:r>
              <a:rPr lang="ru-RU" sz="2000" dirty="0"/>
              <a:t>Вы героем для нас остаетесь на век,</a:t>
            </a:r>
          </a:p>
          <a:p>
            <a:pPr marL="0" indent="0" algn="just">
              <a:buNone/>
            </a:pPr>
            <a:r>
              <a:rPr lang="ru-RU" sz="2000" dirty="0"/>
              <a:t>Вам спасибо за мирное небо!!!</a:t>
            </a:r>
          </a:p>
          <a:p>
            <a:pPr marL="0" indent="0" algn="just">
              <a:buFont typeface="Arial" pitchFamily="34" charset="0"/>
              <a:buNone/>
            </a:pPr>
            <a:endParaRPr lang="ru-RU" dirty="0" smtClean="0"/>
          </a:p>
          <a:p>
            <a:pPr marL="0" indent="0">
              <a:buFont typeface="Arial" pitchFamily="34" charset="0"/>
              <a:buNone/>
            </a:pPr>
            <a:endParaRPr lang="ru-RU" dirty="0"/>
          </a:p>
        </p:txBody>
      </p:sp>
      <p:sp>
        <p:nvSpPr>
          <p:cNvPr id="2" name="TextBox 1"/>
          <p:cNvSpPr txBox="1"/>
          <p:nvPr/>
        </p:nvSpPr>
        <p:spPr>
          <a:xfrm>
            <a:off x="4706918" y="4695546"/>
            <a:ext cx="4567546" cy="769441"/>
          </a:xfrm>
          <a:prstGeom prst="rect">
            <a:avLst/>
          </a:prstGeom>
          <a:noFill/>
        </p:spPr>
        <p:txBody>
          <a:bodyPr wrap="square" rtlCol="0">
            <a:spAutoFit/>
          </a:bodyPr>
          <a:lstStyle/>
          <a:p>
            <a:r>
              <a:rPr lang="ru-RU" sz="2100" dirty="0" smtClean="0">
                <a:solidFill>
                  <a:schemeClr val="tx2"/>
                </a:solidFill>
              </a:rPr>
              <a:t>Автор: </a:t>
            </a:r>
            <a:r>
              <a:rPr lang="ru-RU" sz="2200" i="1" dirty="0" smtClean="0">
                <a:solidFill>
                  <a:schemeClr val="tx2"/>
                </a:solidFill>
              </a:rPr>
              <a:t>Белов Сергей Александрович,</a:t>
            </a:r>
          </a:p>
          <a:p>
            <a:r>
              <a:rPr lang="ru-RU" sz="2200" i="1" dirty="0" smtClean="0">
                <a:solidFill>
                  <a:schemeClr val="tx2"/>
                </a:solidFill>
              </a:rPr>
              <a:t>           с. Чёрновка</a:t>
            </a:r>
            <a:endParaRPr lang="ru-RU" sz="2200" i="1" dirty="0">
              <a:solidFill>
                <a:schemeClr val="tx2"/>
              </a:solidFill>
            </a:endParaRPr>
          </a:p>
        </p:txBody>
      </p:sp>
    </p:spTree>
    <p:extLst>
      <p:ext uri="{BB962C8B-B14F-4D97-AF65-F5344CB8AC3E}">
        <p14:creationId xmlns:p14="http://schemas.microsoft.com/office/powerpoint/2010/main" val="3309472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764704"/>
            <a:ext cx="8424936" cy="6342500"/>
          </a:xfrm>
        </p:spPr>
        <p:txBody>
          <a:bodyPr>
            <a:normAutofit fontScale="92500" lnSpcReduction="10000"/>
          </a:bodyPr>
          <a:lstStyle/>
          <a:p>
            <a:pPr marL="0" indent="0" algn="ctr">
              <a:buNone/>
            </a:pPr>
            <a:r>
              <a:rPr lang="ru-RU" dirty="0"/>
              <a:t>	</a:t>
            </a:r>
            <a:endParaRPr lang="ru-RU" sz="900" dirty="0"/>
          </a:p>
          <a:p>
            <a:pPr marL="0" indent="0" algn="ctr">
              <a:buNone/>
            </a:pPr>
            <a:r>
              <a:rPr lang="ru-RU" sz="2600" b="1" dirty="0"/>
              <a:t>     </a:t>
            </a:r>
            <a:r>
              <a:rPr lang="ru-RU" sz="2600" b="1" dirty="0" smtClean="0"/>
              <a:t>Эссе «У </a:t>
            </a:r>
            <a:r>
              <a:rPr lang="ru-RU" sz="2600" b="1" dirty="0"/>
              <a:t>войны не женское лицо</a:t>
            </a:r>
            <a:r>
              <a:rPr lang="ru-RU" sz="2600" b="1" dirty="0" smtClean="0"/>
              <a:t>»</a:t>
            </a:r>
            <a:endParaRPr lang="ru-RU" sz="800" b="1" dirty="0" smtClean="0"/>
          </a:p>
          <a:p>
            <a:pPr marL="0" indent="0" algn="ctr">
              <a:buNone/>
            </a:pPr>
            <a:endParaRPr lang="ru-RU" sz="900" b="1" dirty="0"/>
          </a:p>
          <a:p>
            <a:pPr marL="0" indent="0" algn="just">
              <a:buNone/>
            </a:pPr>
            <a:r>
              <a:rPr lang="ru-RU" dirty="0" smtClean="0"/>
              <a:t>	«</a:t>
            </a:r>
            <a:r>
              <a:rPr lang="ru-RU" dirty="0"/>
              <a:t>Бабуля… Любимая бабуля Пана. Героиня, женщина, познавшая все ужасы войны и на всю жизнь оставшаяся для многих примером мужества и </a:t>
            </a:r>
            <a:r>
              <a:rPr lang="ru-RU" dirty="0" smtClean="0"/>
              <a:t>храбрости» </a:t>
            </a:r>
            <a:endParaRPr lang="ru-RU" dirty="0"/>
          </a:p>
          <a:p>
            <a:pPr marL="0" indent="0" algn="just">
              <a:buNone/>
            </a:pPr>
            <a:r>
              <a:rPr lang="ru-RU" dirty="0" smtClean="0"/>
              <a:t>	Эта </a:t>
            </a:r>
            <a:r>
              <a:rPr lang="ru-RU" dirty="0"/>
              <a:t>история о том, как не потерять надежду даже в самые трудные времена. Кузнецова Прасковья Федоровна родилась в многодетной крестьянской семье. Как было принято в таких семьях, трудиться начала с малых лет. По словам самой бабушки Паны: «Не принято было в те времена бездельничать. Для всех находилась посильная работа!» В 17 лет она вышла замуж за парня с соседней улицы. Обвенчались в храме Николая Чудотворца, но вскоре церковь закрыли и пытались стереть с лица земли. «Помню, обвязали здание храма стальными тросами и стали стаскивать с фундамента. Народ с ужасом следил за происходящим. Четыре трактора одновременно потянули тросы, но они лопнули, а церковь вздрогнула и словно застонала. Люди заволновались и заплакали. Видно, больше не было тросов, и здание оставили в покое», - поделилась воспоминаниями бабушка Пана.</a:t>
            </a:r>
          </a:p>
          <a:p>
            <a:pPr marL="0" indent="0" algn="just">
              <a:buNone/>
            </a:pPr>
            <a:endParaRPr lang="ru-RU"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398188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764704"/>
            <a:ext cx="8424936" cy="5760640"/>
          </a:xfrm>
        </p:spPr>
        <p:txBody>
          <a:bodyPr>
            <a:normAutofit fontScale="92500" lnSpcReduction="10000"/>
          </a:bodyPr>
          <a:lstStyle/>
          <a:p>
            <a:pPr marL="0" indent="0" algn="ctr">
              <a:buNone/>
            </a:pPr>
            <a:r>
              <a:rPr lang="ru-RU" dirty="0"/>
              <a:t>	</a:t>
            </a:r>
            <a:endParaRPr lang="ru-RU" sz="900" dirty="0"/>
          </a:p>
          <a:p>
            <a:pPr marL="0" indent="0" algn="just">
              <a:buNone/>
            </a:pPr>
            <a:r>
              <a:rPr lang="ru-RU" sz="2600" b="1" dirty="0"/>
              <a:t>     </a:t>
            </a:r>
            <a:r>
              <a:rPr lang="ru-RU" dirty="0"/>
              <a:t>	Несмотря на почтенный возраст, она обладала прекрасной памятью. До мельчайших подробностей помнила годы Великой Отечественной войны. </a:t>
            </a:r>
          </a:p>
          <a:p>
            <a:pPr marL="0" indent="0" algn="just">
              <a:buNone/>
            </a:pPr>
            <a:r>
              <a:rPr lang="ru-RU" dirty="0" smtClean="0"/>
              <a:t>	До </a:t>
            </a:r>
            <a:r>
              <a:rPr lang="ru-RU" dirty="0"/>
              <a:t>войны у Прасковьи Федоровны и её мужа Тимофея Андреевича родились четверо ребятишек, жили супруги с детьми скромно, вместе с родителями Прасковьи Федоровны. Думали обзаводиться собственным жильем, но тут пришла большая беда… Мужа забрали на фронт. Прасковье Федоровне было очень тяжело отпускать его и младшего брата Александра.  Он оставил жену с тремя сыновьями и дочкой. Старшему сыну было 10 лет, а младшему – всего 7 месяцев. Воевать Тимофею Андреевичу довелось недолго: он пропал без вести под Ленинградом в октябре 1941 года. Прасковья Федоровна получила от него всего три письма, в каждом из которых он прощается со всей семьей</a:t>
            </a:r>
            <a:r>
              <a:rPr lang="ru-RU" dirty="0" smtClean="0"/>
              <a:t>.</a:t>
            </a:r>
          </a:p>
          <a:p>
            <a:pPr marL="0" indent="0" algn="just">
              <a:buNone/>
            </a:pPr>
            <a:r>
              <a:rPr lang="ru-RU" dirty="0"/>
              <a:t>	</a:t>
            </a:r>
            <a:r>
              <a:rPr lang="ru-RU" i="1" dirty="0"/>
              <a:t>Станция Стрельна, Ленинградская область 19.08.1941. Письмо от Кузнецова Тимофея </a:t>
            </a:r>
            <a:r>
              <a:rPr lang="ru-RU" i="1" dirty="0" smtClean="0"/>
              <a:t>Андреевича</a:t>
            </a:r>
            <a:endParaRPr lang="ru-RU" i="1" dirty="0"/>
          </a:p>
          <a:p>
            <a:pPr marL="0" indent="0" algn="just">
              <a:buNone/>
            </a:pPr>
            <a:endParaRPr lang="ru-RU" i="1"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369687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504348"/>
            <a:ext cx="8424936" cy="6237019"/>
          </a:xfrm>
        </p:spPr>
        <p:txBody>
          <a:bodyPr>
            <a:normAutofit fontScale="92500" lnSpcReduction="20000"/>
          </a:bodyPr>
          <a:lstStyle/>
          <a:p>
            <a:pPr marL="0" indent="0" algn="ctr">
              <a:buNone/>
            </a:pPr>
            <a:r>
              <a:rPr lang="ru-RU" dirty="0"/>
              <a:t>	</a:t>
            </a:r>
            <a:endParaRPr lang="ru-RU" sz="900" dirty="0"/>
          </a:p>
          <a:p>
            <a:pPr marL="0" indent="0" algn="just">
              <a:buNone/>
            </a:pPr>
            <a:r>
              <a:rPr lang="ru-RU" sz="2600" b="1" dirty="0"/>
              <a:t>     </a:t>
            </a:r>
            <a:r>
              <a:rPr lang="ru-RU" dirty="0"/>
              <a:t>	«Письмо от вашего мужа Тимофея. Добрый день, многоуважаемая супруга Паша и любимые мои детки – Коля, Ваня, Натуся, Шура! Посылаю я вам свой горячий поцелуй. Пришла пора расстаться с вами и вряд ли увидимся теперь, уважаемая супруга и любимые мои детки» И, как сказал Тимофей Андреевич, они больше не увиделись.</a:t>
            </a:r>
          </a:p>
          <a:p>
            <a:pPr marL="0" indent="0" algn="just">
              <a:buNone/>
            </a:pPr>
            <a:r>
              <a:rPr lang="ru-RU" dirty="0" smtClean="0"/>
              <a:t>	Это </a:t>
            </a:r>
            <a:r>
              <a:rPr lang="ru-RU" dirty="0"/>
              <a:t>было первое потрясение в ее жизни. Прасковья Федоровна долго не могла поверить, что потеряла своего мужа. Ждала, ждала, что он вернётся к ней и их детям.  Вторым потрясением в её жизни – потеря родного брата Александра. «Сашка погиб, защищая город Сталинград. Ему было всего 23 года, молодой парнишка, у которого вся жизнь впереди, но война забрала его у меня», - поделилась своими переживаниями старейшина села.</a:t>
            </a:r>
          </a:p>
          <a:p>
            <a:pPr marL="0" indent="0" algn="just">
              <a:buNone/>
            </a:pPr>
            <a:r>
              <a:rPr lang="ru-RU" dirty="0" smtClean="0"/>
              <a:t>	Тяжело </a:t>
            </a:r>
            <a:r>
              <a:rPr lang="ru-RU" dirty="0"/>
              <a:t>было перенести такое горе, но рядом были дети, которых надо было кормить и ставить на ноги. Было горько вспоминать те страшные времена, но они ушли, дети выросли, внуки уже закончили институты, появились правнуки. Все они очень любят и уважают свою бабулю, ведь нянчиться ей довелось с каждым, и каждому Прасковья Федоровна отдала частицу своего доброго сердца.</a:t>
            </a:r>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380510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693137"/>
            <a:ext cx="8424936" cy="5976223"/>
          </a:xfrm>
        </p:spPr>
        <p:txBody>
          <a:bodyPr>
            <a:normAutofit fontScale="92500"/>
          </a:bodyPr>
          <a:lstStyle/>
          <a:p>
            <a:pPr marL="0" indent="0" algn="ctr">
              <a:buNone/>
            </a:pPr>
            <a:r>
              <a:rPr lang="ru-RU" dirty="0"/>
              <a:t>	</a:t>
            </a:r>
            <a:endParaRPr lang="ru-RU" sz="900" dirty="0"/>
          </a:p>
          <a:p>
            <a:pPr marL="0" indent="0" algn="just">
              <a:buNone/>
            </a:pPr>
            <a:r>
              <a:rPr lang="ru-RU" sz="2600" b="1" dirty="0"/>
              <a:t>     </a:t>
            </a:r>
            <a:r>
              <a:rPr lang="ru-RU" dirty="0"/>
              <a:t>	Бережно сохранила письма своего мужа Тимофея Андреевича, фотографии брата Александра Федоровича и юбилейные медали. «Главное в жизни – не злиться, не завидовать, любить людей, и проживете долго», - раскрыла секрет долголетия Прасковья Федоровна.</a:t>
            </a:r>
          </a:p>
          <a:p>
            <a:pPr marL="0" indent="0" algn="just">
              <a:buNone/>
            </a:pPr>
            <a:r>
              <a:rPr lang="ru-RU" dirty="0" smtClean="0"/>
              <a:t>	С </a:t>
            </a:r>
            <a:r>
              <a:rPr lang="ru-RU" dirty="0"/>
              <a:t>годами мы все больше и больше постигаем бессмертный подвиг женщины на войне, её величайшую жертву, принесенную на алтарь Победы. Низкий поклон женщинам, державшим на своих хрупких плечах тыл, сохранившим детишек и вставшим на защиту страны вместе с мужчинами. Прасковья Федоровна послужила для многих примером мужества, храбрости и верности. Она не потеряла надежду даже в самые трудные </a:t>
            </a:r>
            <a:r>
              <a:rPr lang="ru-RU" dirty="0" smtClean="0"/>
              <a:t>времена. </a:t>
            </a:r>
          </a:p>
          <a:p>
            <a:pPr marL="0" indent="0" algn="just">
              <a:buNone/>
            </a:pPr>
            <a:endParaRPr lang="ru-RU" dirty="0"/>
          </a:p>
          <a:p>
            <a:pPr marL="0" indent="0" algn="r">
              <a:buNone/>
            </a:pPr>
            <a:r>
              <a:rPr lang="ru-RU" sz="2200" dirty="0" smtClean="0"/>
              <a:t>Автор:</a:t>
            </a:r>
            <a:r>
              <a:rPr lang="ru-RU" dirty="0" smtClean="0"/>
              <a:t> </a:t>
            </a:r>
            <a:r>
              <a:rPr lang="ru-RU" i="1" dirty="0" smtClean="0"/>
              <a:t>Кузнецова Валерия Дмитриевна,</a:t>
            </a:r>
          </a:p>
          <a:p>
            <a:pPr marL="0" indent="0" algn="r">
              <a:buNone/>
            </a:pPr>
            <a:r>
              <a:rPr lang="ru-RU" i="1" dirty="0"/>
              <a:t>с</a:t>
            </a:r>
            <a:r>
              <a:rPr lang="ru-RU" i="1" dirty="0" smtClean="0"/>
              <a:t>. Красный Городок</a:t>
            </a:r>
            <a:endParaRPr lang="ru-RU" i="1"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208240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Патриотический рисунок</a:t>
            </a:r>
            <a:endParaRPr lang="ru-RU" sz="3800" dirty="0">
              <a:solidFill>
                <a:schemeClr val="bg1"/>
              </a:solidFill>
            </a:endParaRPr>
          </a:p>
        </p:txBody>
      </p:sp>
      <p:sp>
        <p:nvSpPr>
          <p:cNvPr id="5" name="Объект 2"/>
          <p:cNvSpPr>
            <a:spLocks noGrp="1"/>
          </p:cNvSpPr>
          <p:nvPr>
            <p:ph idx="1"/>
          </p:nvPr>
        </p:nvSpPr>
        <p:spPr>
          <a:xfrm>
            <a:off x="755576" y="5013176"/>
            <a:ext cx="7632847" cy="1269003"/>
          </a:xfrm>
        </p:spPr>
        <p:txBody>
          <a:bodyPr>
            <a:normAutofit fontScale="47500" lnSpcReduction="20000"/>
          </a:bodyPr>
          <a:lstStyle/>
          <a:p>
            <a:pPr marL="0" indent="0" algn="ctr">
              <a:buNone/>
            </a:pPr>
            <a:r>
              <a:rPr lang="ru-RU" dirty="0"/>
              <a:t>	</a:t>
            </a:r>
            <a:endParaRPr lang="ru-RU" sz="900" dirty="0"/>
          </a:p>
          <a:p>
            <a:pPr marL="0" indent="0" algn="ctr">
              <a:buNone/>
            </a:pPr>
            <a:r>
              <a:rPr lang="ru-RU" sz="4400" b="1" dirty="0"/>
              <a:t>  </a:t>
            </a:r>
            <a:r>
              <a:rPr lang="ru-RU" sz="5100" b="1" dirty="0" smtClean="0"/>
              <a:t>«Выдача хлеба»</a:t>
            </a:r>
          </a:p>
          <a:p>
            <a:pPr marL="0" indent="0" algn="ctr">
              <a:buNone/>
            </a:pPr>
            <a:endParaRPr lang="ru-RU" b="1" dirty="0" smtClean="0"/>
          </a:p>
          <a:p>
            <a:pPr marL="0" indent="0" algn="ctr">
              <a:lnSpc>
                <a:spcPct val="110000"/>
              </a:lnSpc>
              <a:buNone/>
            </a:pPr>
            <a:r>
              <a:rPr lang="ru-RU" sz="4800" dirty="0" smtClean="0"/>
              <a:t>Автор:</a:t>
            </a:r>
            <a:r>
              <a:rPr lang="ru-RU" sz="5100" dirty="0" smtClean="0"/>
              <a:t>  </a:t>
            </a:r>
            <a:r>
              <a:rPr lang="ru-RU" sz="5100" i="1" dirty="0" smtClean="0"/>
              <a:t>Руднева Милана Андреевна, </a:t>
            </a:r>
            <a:r>
              <a:rPr lang="ru-RU" sz="4600" i="1" dirty="0" err="1" smtClean="0"/>
              <a:t>пгт</a:t>
            </a:r>
            <a:r>
              <a:rPr lang="ru-RU" sz="4600" i="1" dirty="0" smtClean="0"/>
              <a:t>. </a:t>
            </a:r>
            <a:r>
              <a:rPr lang="ru-RU" sz="4600" i="1" dirty="0" smtClean="0"/>
              <a:t>Суходол</a:t>
            </a:r>
            <a:endParaRPr lang="ru-RU" sz="4600" i="1" dirty="0"/>
          </a:p>
          <a:p>
            <a:pPr marL="0" indent="0" algn="ctr">
              <a:buNone/>
            </a:pPr>
            <a:endParaRPr lang="ru-RU" sz="5100" dirty="0"/>
          </a:p>
        </p:txBody>
      </p:sp>
      <p:pic>
        <p:nvPicPr>
          <p:cNvPr id="2050" name="Picture 2" descr="C:\Users\User\Desktop\2025\3. Март\Конкурс Памяти отцов и дедов\Рисунок\Суходол Руднева\Руднева М..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019" y="540833"/>
            <a:ext cx="6237922" cy="434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9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693137"/>
            <a:ext cx="8424936" cy="5832207"/>
          </a:xfrm>
        </p:spPr>
        <p:txBody>
          <a:bodyPr>
            <a:normAutofit fontScale="92500"/>
          </a:bodyPr>
          <a:lstStyle/>
          <a:p>
            <a:pPr marL="0" indent="0" algn="ctr">
              <a:buNone/>
            </a:pPr>
            <a:r>
              <a:rPr lang="ru-RU" dirty="0" smtClean="0"/>
              <a:t>	</a:t>
            </a:r>
            <a:endParaRPr lang="ru-RU" sz="900" dirty="0" smtClean="0"/>
          </a:p>
          <a:p>
            <a:pPr marL="0" indent="0" algn="ctr">
              <a:buNone/>
            </a:pPr>
            <a:r>
              <a:rPr lang="ru-RU" sz="2600" b="1" dirty="0" smtClean="0"/>
              <a:t>Очерк «Военные будни медсестры </a:t>
            </a:r>
            <a:r>
              <a:rPr lang="ru-RU" sz="2600" b="1" dirty="0"/>
              <a:t>Агриппины </a:t>
            </a:r>
            <a:r>
              <a:rPr lang="ru-RU" sz="2600" b="1" dirty="0" smtClean="0"/>
              <a:t>Солодовой»</a:t>
            </a:r>
          </a:p>
          <a:p>
            <a:pPr marL="0" indent="0" algn="ctr">
              <a:buNone/>
            </a:pPr>
            <a:endParaRPr lang="ru-RU" sz="1300" b="1" dirty="0"/>
          </a:p>
          <a:p>
            <a:pPr marL="0" indent="0" algn="just">
              <a:buNone/>
            </a:pPr>
            <a:r>
              <a:rPr lang="ru-RU" dirty="0" smtClean="0"/>
              <a:t>	История </a:t>
            </a:r>
            <a:r>
              <a:rPr lang="ru-RU" dirty="0"/>
              <a:t>государства Российского знает немало войн, и всегда они несли смерть,  горе, несчастья и  страдания. Великая Отечественная война 1941-1945 годов не обошла стороной ни одну семью, оставив след в судьбе каждого человека. Путь моей семьи — это часть общей истории Великой Отечественной войны, которую нельзя забывать. </a:t>
            </a:r>
          </a:p>
          <a:p>
            <a:pPr marL="0" indent="0" algn="just">
              <a:buNone/>
            </a:pPr>
            <a:r>
              <a:rPr lang="ru-RU" dirty="0"/>
              <a:t>    </a:t>
            </a:r>
            <a:r>
              <a:rPr lang="ru-RU" dirty="0" smtClean="0"/>
              <a:t>	22 </a:t>
            </a:r>
            <a:r>
              <a:rPr lang="ru-RU" dirty="0"/>
              <a:t>июня 1941 года изменило жизнь населения всей страны, началась всеобщая мобилизация, ввели военное положение.  В полной мере это относилось и  к нашей семье Солодовых – Казаковых: из одиннадцати детей пятеро отправились на фронт защищать Родину, будущее своих детей и внуков. У каждого по разному сложилась судьба, но мне особенно хочется  рассказать о своей прабабушке Солодовой </a:t>
            </a:r>
            <a:r>
              <a:rPr lang="ru-RU" dirty="0" err="1"/>
              <a:t>Агриппине</a:t>
            </a:r>
            <a:r>
              <a:rPr lang="ru-RU" dirty="0"/>
              <a:t> Павловне. </a:t>
            </a:r>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103718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543800" cy="5695528"/>
          </a:xfrm>
        </p:spPr>
        <p:txBody>
          <a:bodyPr>
            <a:normAutofit/>
          </a:bodyPr>
          <a:lstStyle/>
          <a:p>
            <a:pPr marL="0" indent="0" algn="just">
              <a:buNone/>
            </a:pPr>
            <a:r>
              <a:rPr lang="ru-RU" dirty="0" smtClean="0"/>
              <a:t>	Подвиг </a:t>
            </a:r>
            <a:r>
              <a:rPr lang="ru-RU" dirty="0"/>
              <a:t>нашего народа в годы тяжелых испытаний – это не просто страница истории, это фундамент нашей идентичности. Героизм и отвага предков, защитивших Родину, – это пример самоотверженности, любви к своей земле и готовности пожертвовать собой ради будущего</a:t>
            </a:r>
            <a:r>
              <a:rPr lang="ru-RU" dirty="0" smtClean="0"/>
              <a:t>. Забывая </a:t>
            </a:r>
            <a:r>
              <a:rPr lang="ru-RU" dirty="0"/>
              <a:t>прошлое, мы рискуем потерять настоящее и лишить себя будущего. </a:t>
            </a:r>
            <a:r>
              <a:rPr lang="ru-RU" dirty="0" smtClean="0"/>
              <a:t>	</a:t>
            </a:r>
          </a:p>
          <a:p>
            <a:pPr marL="0" indent="0" algn="just">
              <a:buNone/>
            </a:pPr>
            <a:r>
              <a:rPr lang="ru-RU" dirty="0"/>
              <a:t>	</a:t>
            </a:r>
            <a:r>
              <a:rPr lang="ru-RU" dirty="0" smtClean="0"/>
              <a:t>Воспитывая </a:t>
            </a:r>
            <a:r>
              <a:rPr lang="ru-RU" dirty="0"/>
              <a:t>в подрастающем поколении уважение к подвигу предков, мы не только сохраняем память о прошлом, но и формируем у них чувство патриотизма, гражданской ответственности и готовности защищать свою Родину. Мы учим их ценить мир, свободу и справедливость, и строить будущее, достойное памяти героев</a:t>
            </a:r>
            <a:r>
              <a:rPr lang="ru-RU" dirty="0" smtClean="0"/>
              <a:t>. </a:t>
            </a:r>
            <a:endParaRPr lang="ru-RU" dirty="0"/>
          </a:p>
        </p:txBody>
      </p:sp>
    </p:spTree>
    <p:extLst>
      <p:ext uri="{BB962C8B-B14F-4D97-AF65-F5344CB8AC3E}">
        <p14:creationId xmlns:p14="http://schemas.microsoft.com/office/powerpoint/2010/main" val="140493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10794"/>
            <a:ext cx="8424936" cy="6392122"/>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a:t>	В самые  первые дни войны Агриппина Павловна была призвана на службу и направлена   в 513 полк эвакогоспиталя Волховского фронта (4 армия), где она совершила настоящий подвиг, работая медсестрой в условиях жестокой войны . Располагался хирургический  военно-полевой госпиталь в лесу между деревнями Дусьево и Бабаново Кировского района Ленобласти примерно в километре южнее нынешнего Мурманского шоссе. Здесь  спасали и эвакуированных ленинградцев, и раненых бойцов  всех родов войск, сражавшихся за освобождение города Ленинграда от фашистских захватчиков.  </a:t>
            </a:r>
          </a:p>
          <a:p>
            <a:pPr marL="0" indent="0" algn="just">
              <a:buNone/>
            </a:pPr>
            <a:r>
              <a:rPr lang="ru-RU" dirty="0"/>
              <a:t>     Работали в  эвакогоспитале  все, как один,  от врача и до нянечки, не считаясь со временем, но основная тяжесть работы легла на плечи медицинских сестёр. В напряженной обстановке, под взрывы бомб, которые скидывали немецкие бомбардировщики, эти хрупкие, молодые, красивые девушки занимались выгрузкой   тяжело раненных бойцов. Без отдыха обрабатывали и лечили раненных, ассистировали врачам во время операций, </a:t>
            </a:r>
            <a:r>
              <a:rPr lang="ru-RU" dirty="0" smtClean="0"/>
              <a:t>находясь постоянно в крови, с натертыми ногами, в помещениях с ужасным запахом от</a:t>
            </a:r>
            <a:endParaRPr lang="ru-RU" dirty="0"/>
          </a:p>
        </p:txBody>
      </p:sp>
    </p:spTree>
    <p:extLst>
      <p:ext uri="{BB962C8B-B14F-4D97-AF65-F5344CB8AC3E}">
        <p14:creationId xmlns:p14="http://schemas.microsoft.com/office/powerpoint/2010/main" val="185740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251520" y="144666"/>
            <a:ext cx="8280920" cy="6325438"/>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smtClean="0"/>
              <a:t>раненных </a:t>
            </a:r>
            <a:r>
              <a:rPr lang="ru-RU" dirty="0"/>
              <a:t>и больных, среди криков и бесконечных </a:t>
            </a:r>
            <a:r>
              <a:rPr lang="ru-RU" dirty="0" smtClean="0"/>
              <a:t>смертей… Их </a:t>
            </a:r>
            <a:r>
              <a:rPr lang="ru-RU" dirty="0"/>
              <a:t>самоотверженность, бесстрашие, сострадание и работу невозможно переоценить.</a:t>
            </a:r>
          </a:p>
          <a:p>
            <a:pPr marL="0" indent="0" algn="just">
              <a:buNone/>
            </a:pPr>
            <a:r>
              <a:rPr lang="ru-RU" dirty="0" smtClean="0"/>
              <a:t>	Моя </a:t>
            </a:r>
            <a:r>
              <a:rPr lang="ru-RU" dirty="0"/>
              <a:t>прабабушка пережившая войну, неохотно делилась тем, что ей пришлось увидеть:  как в пробоины во льду Ладожского озера уходили под воду люди, их глаза, полные ужаса, уста, молящие о помощи, предсмертные муки от смертельных ранений молодых солдат, совсем недавно полных жизни и отваги командиров....  Её воспоминания  остались глубоко внутри, словно запечатанные в сердце шрамы, которые она предпочитала не тревожить, боясь вновь пережить те мучительные моменты.</a:t>
            </a:r>
          </a:p>
          <a:p>
            <a:pPr marL="0" indent="0" algn="just">
              <a:buNone/>
            </a:pPr>
            <a:r>
              <a:rPr lang="ru-RU" dirty="0" smtClean="0"/>
              <a:t>	За </a:t>
            </a:r>
            <a:r>
              <a:rPr lang="ru-RU" dirty="0"/>
              <a:t>храбрость, беззаветный труд в тяжелейшее для Отчизны время, за любовь к  Родине  моя прабабушка </a:t>
            </a:r>
            <a:r>
              <a:rPr lang="ru-RU" dirty="0" err="1"/>
              <a:t>Солодова</a:t>
            </a:r>
            <a:r>
              <a:rPr lang="ru-RU" dirty="0"/>
              <a:t> Агриппина Павловна  была удостоена орденом «Великой Отечественной войны» первой степени, нагрудным знаком «Фронтовик 1941-1945 годы» и медалью </a:t>
            </a:r>
            <a:r>
              <a:rPr lang="ru-RU" dirty="0" smtClean="0"/>
              <a:t>«Георгий </a:t>
            </a:r>
            <a:r>
              <a:rPr lang="ru-RU" dirty="0"/>
              <a:t>Жуков». После демобилизации продолжила работать медсестрой в курорте </a:t>
            </a:r>
            <a:r>
              <a:rPr lang="ru-RU" dirty="0" smtClean="0"/>
              <a:t>«Сергиевские </a:t>
            </a:r>
            <a:r>
              <a:rPr lang="ru-RU" dirty="0"/>
              <a:t>Минеральные воды»,  оставаясь верной своему призванию. </a:t>
            </a:r>
          </a:p>
          <a:p>
            <a:pPr marL="0" indent="0" algn="just">
              <a:buNone/>
            </a:pPr>
            <a:endParaRPr lang="ru-RU" dirty="0"/>
          </a:p>
        </p:txBody>
      </p:sp>
    </p:spTree>
    <p:extLst>
      <p:ext uri="{BB962C8B-B14F-4D97-AF65-F5344CB8AC3E}">
        <p14:creationId xmlns:p14="http://schemas.microsoft.com/office/powerpoint/2010/main" val="410866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764704"/>
            <a:ext cx="8064896" cy="4265062"/>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smtClean="0"/>
              <a:t>	Память </a:t>
            </a:r>
            <a:r>
              <a:rPr lang="ru-RU" dirty="0"/>
              <a:t>о тех событиях помогает нам ценить мирное небо над  головой и помнить, какой ценой была завоевана победа. Люди, подобные прабабушке Груне, как мы её ласково называли , внесли огромный вклад в нашу общую победу над врагом, спасли тысячи жизней и заслуживают вечной благодарности. Я горжусь тем, что принадлежу к такой семье, и мечтаю продолжить прабабушкину благородную профессию, требующую большой ответственности и самоотдачи – стать врачом и помогать людям</a:t>
            </a:r>
            <a:r>
              <a:rPr lang="ru-RU" dirty="0" smtClean="0"/>
              <a:t>.</a:t>
            </a:r>
          </a:p>
          <a:p>
            <a:pPr marL="0" indent="0" algn="just">
              <a:buNone/>
            </a:pPr>
            <a:endParaRPr lang="ru-RU" dirty="0" smtClean="0"/>
          </a:p>
          <a:p>
            <a:pPr marL="0" indent="0" algn="r">
              <a:buNone/>
            </a:pPr>
            <a:r>
              <a:rPr lang="ru-RU" sz="2200" dirty="0" smtClean="0"/>
              <a:t>Автор: </a:t>
            </a:r>
            <a:r>
              <a:rPr lang="ru-RU" i="1" dirty="0" smtClean="0"/>
              <a:t>Казакова Анастасия Сергеевна,</a:t>
            </a:r>
            <a:endParaRPr lang="ru-RU" i="1" dirty="0"/>
          </a:p>
          <a:p>
            <a:pPr marL="0" indent="0" algn="r">
              <a:buNone/>
            </a:pPr>
            <a:r>
              <a:rPr lang="ru-RU" i="1" dirty="0" smtClean="0"/>
              <a:t>п. Серноводск</a:t>
            </a:r>
            <a:endParaRPr lang="ru-RU" i="1" dirty="0"/>
          </a:p>
          <a:p>
            <a:pPr marL="0" indent="0" algn="just">
              <a:buNone/>
            </a:pPr>
            <a:endParaRPr lang="ru-RU" dirty="0"/>
          </a:p>
          <a:p>
            <a:pPr marL="0" indent="0" algn="just">
              <a:buNone/>
            </a:pPr>
            <a:endParaRPr lang="ru-RU" dirty="0" smtClean="0"/>
          </a:p>
          <a:p>
            <a:pPr marL="0" indent="0" algn="just">
              <a:buNone/>
            </a:pPr>
            <a:endParaRPr lang="ru-RU" dirty="0"/>
          </a:p>
        </p:txBody>
      </p:sp>
    </p:spTree>
    <p:extLst>
      <p:ext uri="{BB962C8B-B14F-4D97-AF65-F5344CB8AC3E}">
        <p14:creationId xmlns:p14="http://schemas.microsoft.com/office/powerpoint/2010/main" val="1210301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467544" y="1052736"/>
            <a:ext cx="4068452" cy="5554846"/>
          </a:xfrm>
        </p:spPr>
        <p:txBody>
          <a:bodyPr>
            <a:normAutofit/>
          </a:bodyPr>
          <a:lstStyle/>
          <a:p>
            <a:pPr marL="0" indent="0" algn="just">
              <a:buNone/>
            </a:pPr>
            <a:r>
              <a:rPr lang="ru-RU" dirty="0"/>
              <a:t>	</a:t>
            </a:r>
            <a:r>
              <a:rPr lang="ru-RU" sz="2600" b="1" dirty="0" smtClean="0"/>
              <a:t>Парад Победы</a:t>
            </a:r>
            <a:endParaRPr lang="ru-RU" sz="2600" b="1" dirty="0"/>
          </a:p>
          <a:p>
            <a:pPr marL="0" indent="0" algn="just">
              <a:buNone/>
            </a:pPr>
            <a:endParaRPr lang="ru-RU" sz="800" dirty="0" smtClean="0"/>
          </a:p>
          <a:p>
            <a:pPr marL="0" indent="0" algn="just">
              <a:buNone/>
            </a:pPr>
            <a:r>
              <a:rPr lang="ru-RU" sz="2200" dirty="0" smtClean="0"/>
              <a:t>Любимый мой факт в истории</a:t>
            </a:r>
            <a:endParaRPr lang="ru-RU" sz="2200" dirty="0"/>
          </a:p>
          <a:p>
            <a:pPr marL="0" indent="0" algn="just">
              <a:buNone/>
            </a:pPr>
            <a:r>
              <a:rPr lang="ru-RU" sz="2200" dirty="0" smtClean="0"/>
              <a:t>Величие нашей страны!</a:t>
            </a:r>
            <a:endParaRPr lang="ru-RU" sz="2200" dirty="0"/>
          </a:p>
          <a:p>
            <a:pPr marL="0" indent="0" algn="just">
              <a:buNone/>
            </a:pPr>
            <a:r>
              <a:rPr lang="ru-RU" sz="2200" dirty="0" smtClean="0"/>
              <a:t>Березы, поля, акватории</a:t>
            </a:r>
            <a:endParaRPr lang="ru-RU" sz="2200" dirty="0"/>
          </a:p>
          <a:p>
            <a:pPr marL="0" indent="0" algn="just">
              <a:buNone/>
            </a:pPr>
            <a:r>
              <a:rPr lang="ru-RU" sz="2200" dirty="0" smtClean="0"/>
              <a:t>И люди, что сердцем чисты.</a:t>
            </a:r>
            <a:endParaRPr lang="ru-RU" sz="2200" dirty="0"/>
          </a:p>
          <a:p>
            <a:pPr marL="0" indent="0" algn="just">
              <a:buNone/>
            </a:pPr>
            <a:endParaRPr lang="ru-RU" sz="2200" dirty="0"/>
          </a:p>
          <a:p>
            <a:pPr marL="0" indent="0" algn="just">
              <a:buNone/>
            </a:pPr>
            <a:r>
              <a:rPr lang="ru-RU" sz="2200" dirty="0" smtClean="0"/>
              <a:t>Победа далась нам не сладкая,</a:t>
            </a:r>
          </a:p>
          <a:p>
            <a:pPr marL="0" indent="0" algn="just">
              <a:buNone/>
            </a:pPr>
            <a:r>
              <a:rPr lang="ru-RU" sz="2200" dirty="0" smtClean="0"/>
              <a:t>Большие потери несли.</a:t>
            </a:r>
          </a:p>
          <a:p>
            <a:pPr marL="0" indent="0" algn="just">
              <a:buNone/>
            </a:pPr>
            <a:r>
              <a:rPr lang="ru-RU" sz="2200" dirty="0" smtClean="0"/>
              <a:t>Дорога в Москву непокорная,</a:t>
            </a:r>
          </a:p>
          <a:p>
            <a:pPr marL="0" indent="0" algn="just">
              <a:buNone/>
            </a:pPr>
            <a:r>
              <a:rPr lang="ru-RU" sz="2200" dirty="0" smtClean="0"/>
              <a:t>От монстра Отчизну спасли.</a:t>
            </a:r>
            <a:endParaRPr lang="ru-RU" sz="2200" dirty="0"/>
          </a:p>
          <a:p>
            <a:pPr marL="0" indent="0" algn="just">
              <a:buNone/>
            </a:pPr>
            <a:endParaRPr lang="ru-RU" sz="22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6" name="Объект 2"/>
          <p:cNvSpPr txBox="1">
            <a:spLocks/>
          </p:cNvSpPr>
          <p:nvPr/>
        </p:nvSpPr>
        <p:spPr>
          <a:xfrm>
            <a:off x="4718635" y="1556637"/>
            <a:ext cx="4192458" cy="3540434"/>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Clr>
                <a:srgbClr val="AD0101"/>
              </a:buClr>
              <a:buNone/>
            </a:pPr>
            <a:r>
              <a:rPr lang="ru-RU" sz="2200" dirty="0">
                <a:solidFill>
                  <a:srgbClr val="303030"/>
                </a:solidFill>
              </a:rPr>
              <a:t>Пусть будет во веки спокойствие.</a:t>
            </a:r>
          </a:p>
          <a:p>
            <a:pPr marL="0" indent="0" algn="just">
              <a:buClr>
                <a:srgbClr val="AD0101"/>
              </a:buClr>
              <a:buNone/>
            </a:pPr>
            <a:r>
              <a:rPr lang="ru-RU" sz="2200" dirty="0">
                <a:solidFill>
                  <a:srgbClr val="303030"/>
                </a:solidFill>
              </a:rPr>
              <a:t>Границу солдат стережет, </a:t>
            </a:r>
          </a:p>
          <a:p>
            <a:pPr marL="0" indent="0" algn="just">
              <a:buClr>
                <a:srgbClr val="AD0101"/>
              </a:buClr>
              <a:buNone/>
            </a:pPr>
            <a:r>
              <a:rPr lang="ru-RU" sz="2200" dirty="0">
                <a:solidFill>
                  <a:srgbClr val="303030"/>
                </a:solidFill>
              </a:rPr>
              <a:t>Про третью аукают влекшие,</a:t>
            </a:r>
          </a:p>
          <a:p>
            <a:pPr marL="0" indent="0" algn="just">
              <a:buClr>
                <a:srgbClr val="AD0101"/>
              </a:buClr>
              <a:buNone/>
            </a:pPr>
            <a:r>
              <a:rPr lang="ru-RU" sz="2200" dirty="0">
                <a:solidFill>
                  <a:srgbClr val="303030"/>
                </a:solidFill>
              </a:rPr>
              <a:t>Но память наш дух бережет.</a:t>
            </a:r>
          </a:p>
          <a:p>
            <a:pPr marL="0" indent="0" algn="just">
              <a:buClr>
                <a:srgbClr val="AD0101"/>
              </a:buClr>
              <a:buFont typeface="Arial" pitchFamily="34" charset="0"/>
              <a:buNone/>
            </a:pPr>
            <a:r>
              <a:rPr lang="ru-RU" sz="2200" dirty="0" smtClean="0">
                <a:solidFill>
                  <a:srgbClr val="303030"/>
                </a:solidFill>
              </a:rPr>
              <a:t>	</a:t>
            </a:r>
          </a:p>
          <a:p>
            <a:pPr marL="0" indent="0" algn="just">
              <a:buClr>
                <a:srgbClr val="AD0101"/>
              </a:buClr>
              <a:buFont typeface="Arial" pitchFamily="34" charset="0"/>
              <a:buNone/>
            </a:pPr>
            <a:r>
              <a:rPr lang="ru-RU" sz="2200" dirty="0" smtClean="0">
                <a:solidFill>
                  <a:srgbClr val="303030"/>
                </a:solidFill>
              </a:rPr>
              <a:t>Поклон воинам прошлого дарим,</a:t>
            </a:r>
          </a:p>
          <a:p>
            <a:pPr marL="0" indent="0" algn="just">
              <a:buClr>
                <a:srgbClr val="AD0101"/>
              </a:buClr>
              <a:buFont typeface="Arial" pitchFamily="34" charset="0"/>
              <a:buNone/>
            </a:pPr>
            <a:r>
              <a:rPr lang="ru-RU" sz="2200" dirty="0" smtClean="0">
                <a:solidFill>
                  <a:srgbClr val="303030"/>
                </a:solidFill>
              </a:rPr>
              <a:t>Спасибо за мир на земле!</a:t>
            </a:r>
          </a:p>
          <a:p>
            <a:pPr marL="0" indent="0" algn="just">
              <a:buClr>
                <a:srgbClr val="AD0101"/>
              </a:buClr>
              <a:buFont typeface="Arial" pitchFamily="34" charset="0"/>
              <a:buNone/>
            </a:pPr>
            <a:r>
              <a:rPr lang="ru-RU" sz="2200" dirty="0" smtClean="0">
                <a:solidFill>
                  <a:srgbClr val="303030"/>
                </a:solidFill>
              </a:rPr>
              <a:t>Минуту молчания в дали,</a:t>
            </a:r>
          </a:p>
          <a:p>
            <a:pPr marL="0" indent="0" algn="just">
              <a:buClr>
                <a:srgbClr val="AD0101"/>
              </a:buClr>
              <a:buFont typeface="Arial" pitchFamily="34" charset="0"/>
              <a:buNone/>
            </a:pPr>
            <a:r>
              <a:rPr lang="ru-RU" sz="2200" dirty="0" smtClean="0">
                <a:solidFill>
                  <a:srgbClr val="303030"/>
                </a:solidFill>
              </a:rPr>
              <a:t>Несут журавли на крыле!</a:t>
            </a:r>
            <a:endParaRPr lang="ru-RU" sz="2200" dirty="0">
              <a:solidFill>
                <a:srgbClr val="303030"/>
              </a:solidFill>
            </a:endParaRPr>
          </a:p>
          <a:p>
            <a:pPr marL="0" indent="0" algn="just">
              <a:buClr>
                <a:srgbClr val="AD0101"/>
              </a:buClr>
              <a:buFont typeface="Arial" pitchFamily="34" charset="0"/>
              <a:buNone/>
            </a:pPr>
            <a:endParaRPr lang="ru-RU" dirty="0" smtClean="0">
              <a:solidFill>
                <a:srgbClr val="303030"/>
              </a:solidFill>
            </a:endParaRPr>
          </a:p>
          <a:p>
            <a:pPr marL="0" indent="0">
              <a:buClr>
                <a:srgbClr val="AD0101"/>
              </a:buClr>
              <a:buFont typeface="Arial" pitchFamily="34" charset="0"/>
              <a:buNone/>
            </a:pPr>
            <a:endParaRPr lang="ru-RU" dirty="0">
              <a:solidFill>
                <a:srgbClr val="303030"/>
              </a:solidFill>
            </a:endParaRPr>
          </a:p>
        </p:txBody>
      </p:sp>
      <p:sp>
        <p:nvSpPr>
          <p:cNvPr id="2" name="TextBox 1"/>
          <p:cNvSpPr txBox="1"/>
          <p:nvPr/>
        </p:nvSpPr>
        <p:spPr>
          <a:xfrm>
            <a:off x="3923928" y="5463842"/>
            <a:ext cx="5431642" cy="769441"/>
          </a:xfrm>
          <a:prstGeom prst="rect">
            <a:avLst/>
          </a:prstGeom>
          <a:noFill/>
        </p:spPr>
        <p:txBody>
          <a:bodyPr wrap="square" rtlCol="0">
            <a:spAutoFit/>
          </a:bodyPr>
          <a:lstStyle/>
          <a:p>
            <a:r>
              <a:rPr lang="ru-RU" sz="2100" dirty="0" smtClean="0">
                <a:solidFill>
                  <a:srgbClr val="303030"/>
                </a:solidFill>
              </a:rPr>
              <a:t>Автор: </a:t>
            </a:r>
            <a:r>
              <a:rPr lang="ru-RU" sz="2200" i="1" dirty="0" smtClean="0">
                <a:solidFill>
                  <a:srgbClr val="303030"/>
                </a:solidFill>
              </a:rPr>
              <a:t>Землянушинова Ксения Андреевна,</a:t>
            </a:r>
          </a:p>
          <a:p>
            <a:r>
              <a:rPr lang="ru-RU" sz="2200" i="1" dirty="0" smtClean="0">
                <a:solidFill>
                  <a:srgbClr val="303030"/>
                </a:solidFill>
              </a:rPr>
              <a:t>           с. Сергиевск</a:t>
            </a:r>
            <a:endParaRPr lang="ru-RU" sz="2200" i="1" dirty="0">
              <a:solidFill>
                <a:srgbClr val="303030"/>
              </a:solidFill>
            </a:endParaRPr>
          </a:p>
        </p:txBody>
      </p:sp>
    </p:spTree>
    <p:extLst>
      <p:ext uri="{BB962C8B-B14F-4D97-AF65-F5344CB8AC3E}">
        <p14:creationId xmlns:p14="http://schemas.microsoft.com/office/powerpoint/2010/main" val="197057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Патриотический рисунок</a:t>
            </a:r>
            <a:endParaRPr lang="ru-RU" sz="3800" dirty="0">
              <a:solidFill>
                <a:schemeClr val="bg1"/>
              </a:solidFill>
            </a:endParaRPr>
          </a:p>
        </p:txBody>
      </p:sp>
      <p:sp>
        <p:nvSpPr>
          <p:cNvPr id="5" name="Объект 2"/>
          <p:cNvSpPr>
            <a:spLocks noGrp="1"/>
          </p:cNvSpPr>
          <p:nvPr>
            <p:ph idx="1"/>
          </p:nvPr>
        </p:nvSpPr>
        <p:spPr>
          <a:xfrm>
            <a:off x="4644007" y="2348880"/>
            <a:ext cx="4250673" cy="1944216"/>
          </a:xfrm>
        </p:spPr>
        <p:txBody>
          <a:bodyPr>
            <a:normAutofit fontScale="55000" lnSpcReduction="20000"/>
          </a:bodyPr>
          <a:lstStyle/>
          <a:p>
            <a:pPr marL="0" indent="0" algn="ctr">
              <a:buNone/>
            </a:pPr>
            <a:r>
              <a:rPr lang="ru-RU" dirty="0"/>
              <a:t>	</a:t>
            </a:r>
            <a:endParaRPr lang="ru-RU" sz="900" dirty="0"/>
          </a:p>
          <a:p>
            <a:pPr marL="0" indent="0" algn="ctr">
              <a:buNone/>
            </a:pPr>
            <a:r>
              <a:rPr lang="ru-RU" sz="4000" b="1" dirty="0"/>
              <a:t>  </a:t>
            </a:r>
            <a:r>
              <a:rPr lang="ru-RU" sz="4400" b="1" dirty="0" smtClean="0"/>
              <a:t>«Старшина Федот Евграфович Васков»</a:t>
            </a:r>
          </a:p>
          <a:p>
            <a:pPr marL="0" indent="0" algn="ctr">
              <a:buNone/>
            </a:pPr>
            <a:endParaRPr lang="ru-RU" b="1" dirty="0" smtClean="0"/>
          </a:p>
          <a:p>
            <a:pPr marL="0" indent="0" algn="ctr">
              <a:lnSpc>
                <a:spcPct val="110000"/>
              </a:lnSpc>
              <a:buNone/>
            </a:pPr>
            <a:r>
              <a:rPr lang="ru-RU" sz="4200" dirty="0" smtClean="0"/>
              <a:t>Автор:</a:t>
            </a:r>
            <a:r>
              <a:rPr lang="ru-RU" dirty="0" smtClean="0"/>
              <a:t>  </a:t>
            </a:r>
            <a:r>
              <a:rPr lang="ru-RU" sz="4400" i="1" dirty="0" smtClean="0"/>
              <a:t>Татаринцева Полина Владимировна, с. Черновка</a:t>
            </a:r>
            <a:endParaRPr lang="ru-RU" sz="4400" i="1" dirty="0"/>
          </a:p>
          <a:p>
            <a:pPr marL="0" indent="0" algn="ctr">
              <a:buNone/>
            </a:pPr>
            <a:endParaRPr lang="ru-RU" dirty="0"/>
          </a:p>
        </p:txBody>
      </p:sp>
      <p:pic>
        <p:nvPicPr>
          <p:cNvPr id="1026" name="Picture 2" descr="C:\Users\User\Desktop\2025\3. Март\Конкурс Памяти отцов и дедов\Рисунок\от Черновки\Татаринцева П..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51" t="7837" r="7444" b="11451"/>
          <a:stretch/>
        </p:blipFill>
        <p:spPr bwMode="auto">
          <a:xfrm>
            <a:off x="579271" y="764704"/>
            <a:ext cx="3922441"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99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532058"/>
            <a:ext cx="8064896" cy="6065293"/>
          </a:xfrm>
        </p:spPr>
        <p:txBody>
          <a:bodyPr>
            <a:normAutofit fontScale="9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r>
              <a:rPr lang="ru-RU" dirty="0"/>
              <a:t>	</a:t>
            </a:r>
            <a:r>
              <a:rPr lang="ru-RU" sz="2800" b="1" dirty="0" smtClean="0"/>
              <a:t>Очерк «Помнить </a:t>
            </a:r>
            <a:r>
              <a:rPr lang="ru-RU" sz="2800" b="1" dirty="0"/>
              <a:t>сердце </a:t>
            </a:r>
            <a:r>
              <a:rPr lang="ru-RU" sz="2800" b="1" dirty="0" smtClean="0"/>
              <a:t>велит»</a:t>
            </a:r>
          </a:p>
          <a:p>
            <a:pPr marL="0" indent="0" algn="ctr">
              <a:buNone/>
            </a:pPr>
            <a:endParaRPr lang="ru-RU" b="1" dirty="0"/>
          </a:p>
          <a:p>
            <a:pPr marL="0" indent="0" algn="r">
              <a:buNone/>
            </a:pPr>
            <a:r>
              <a:rPr lang="ru-RU" i="1" dirty="0"/>
              <a:t>«Кто перечеркивает память,</a:t>
            </a:r>
          </a:p>
          <a:p>
            <a:pPr marL="0" indent="0" algn="r">
              <a:buNone/>
            </a:pPr>
            <a:r>
              <a:rPr lang="ru-RU" i="1" dirty="0"/>
              <a:t>Тот на грядущем ставит крест»</a:t>
            </a:r>
          </a:p>
          <a:p>
            <a:pPr marL="0" indent="0" algn="r">
              <a:buNone/>
            </a:pPr>
            <a:r>
              <a:rPr lang="ru-RU" i="1" dirty="0"/>
              <a:t>А</a:t>
            </a:r>
            <a:r>
              <a:rPr lang="ru-RU" i="1" dirty="0" smtClean="0"/>
              <a:t>. Абрамов</a:t>
            </a:r>
            <a:r>
              <a:rPr lang="ru-RU" i="1" dirty="0"/>
              <a:t>.</a:t>
            </a:r>
          </a:p>
          <a:p>
            <a:pPr marL="0" indent="0" algn="just">
              <a:lnSpc>
                <a:spcPct val="120000"/>
              </a:lnSpc>
              <a:buNone/>
            </a:pPr>
            <a:r>
              <a:rPr lang="ru-RU" dirty="0"/>
              <a:t>	</a:t>
            </a:r>
            <a:r>
              <a:rPr lang="ru-RU" dirty="0" smtClean="0"/>
              <a:t>Давно </a:t>
            </a:r>
            <a:r>
              <a:rPr lang="ru-RU" dirty="0"/>
              <a:t>уже отгремела та война, унесшая миллионы человеческих жизней, искалечившая миллионы людских судеб. Но, сколько бы, ни минуло лет, каждый год 9 мая отзывается болью в сердце каждого человека. До сих пор умирают солдаты, до сих пор в лесу стоят израненные деревья. Откройте любой семейный альбом. С этих фотографий  на своих внуков и правнуков глядят их молодые прадеды, деды, чьи жизни оборвала война. Над этими фотографиями, солдатскими письмами время не властно. Наверное, нет такой семьи, где бы ни было воспоминаний об ушедших на фронт, где бы ни чтили свято память о тех, кто погиб.</a:t>
            </a:r>
          </a:p>
          <a:p>
            <a:pPr marL="0" indent="0" algn="just">
              <a:buNone/>
            </a:pPr>
            <a:endParaRPr lang="ru-RU" dirty="0" smtClean="0"/>
          </a:p>
          <a:p>
            <a:pPr marL="0" indent="0" algn="just">
              <a:buNone/>
            </a:pPr>
            <a:endParaRPr lang="ru-RU" dirty="0"/>
          </a:p>
        </p:txBody>
      </p:sp>
    </p:spTree>
    <p:extLst>
      <p:ext uri="{BB962C8B-B14F-4D97-AF65-F5344CB8AC3E}">
        <p14:creationId xmlns:p14="http://schemas.microsoft.com/office/powerpoint/2010/main" val="1753687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532058"/>
            <a:ext cx="8064896" cy="6209310"/>
          </a:xfrm>
        </p:spPr>
        <p:txBody>
          <a:bodyPr>
            <a:normAutofit fontScale="92500" lnSpcReduction="10000"/>
          </a:bodyPr>
          <a:lstStyle/>
          <a:p>
            <a:pPr marL="0" indent="0" algn="just">
              <a:buNone/>
            </a:pPr>
            <a:r>
              <a:rPr lang="ru-RU" i="1" dirty="0" smtClean="0"/>
              <a:t>     «Когда </a:t>
            </a:r>
            <a:r>
              <a:rPr lang="ru-RU" i="1" dirty="0"/>
              <a:t>он подвиг совершает,</a:t>
            </a:r>
          </a:p>
          <a:p>
            <a:pPr marL="0" indent="0" algn="just">
              <a:buNone/>
            </a:pPr>
            <a:r>
              <a:rPr lang="ru-RU" i="1" dirty="0" smtClean="0"/>
              <a:t>      То </a:t>
            </a:r>
            <a:r>
              <a:rPr lang="ru-RU" i="1" dirty="0"/>
              <a:t>не заботится ничуть.</a:t>
            </a:r>
          </a:p>
          <a:p>
            <a:pPr marL="0" indent="0" algn="just">
              <a:buNone/>
            </a:pPr>
            <a:r>
              <a:rPr lang="ru-RU" i="1" dirty="0" smtClean="0"/>
              <a:t>      Узнает</a:t>
            </a:r>
            <a:r>
              <a:rPr lang="ru-RU" i="1" dirty="0"/>
              <a:t>, кто иль не узнает</a:t>
            </a:r>
          </a:p>
          <a:p>
            <a:pPr marL="0" indent="0">
              <a:buNone/>
            </a:pPr>
            <a:r>
              <a:rPr lang="ru-RU" i="1" dirty="0" smtClean="0"/>
              <a:t>      О </a:t>
            </a:r>
            <a:r>
              <a:rPr lang="ru-RU" i="1" dirty="0"/>
              <a:t>нем самом </a:t>
            </a:r>
            <a:r>
              <a:rPr lang="ru-RU" i="1" dirty="0" smtClean="0"/>
              <a:t>когда-нибудь»</a:t>
            </a:r>
          </a:p>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smtClean="0"/>
              <a:t>	Сколько </a:t>
            </a:r>
            <a:r>
              <a:rPr lang="ru-RU" dirty="0"/>
              <a:t>таких безвестных положили головы на полях сражений, защищая наше будущее. Они не говорили напыщенных фраз, они воевали, они были солдатами.</a:t>
            </a:r>
          </a:p>
          <a:p>
            <a:pPr marL="0" indent="0" algn="just">
              <a:buNone/>
            </a:pPr>
            <a:r>
              <a:rPr lang="ru-RU" dirty="0" smtClean="0"/>
              <a:t>	Я </a:t>
            </a:r>
            <a:r>
              <a:rPr lang="ru-RU" dirty="0"/>
              <a:t>хочу рассказать о своем дедушке Борисове Иване Егоровиче 1907 года рождения. Начну свой рассказ с мирного времени, когда еще не слышны были раскаты той войны, еще не было на устах того страшного слова «война». Жизнь кипела повсюду. Мой дедушка родился в селе Славкино, расположенном на берегу реки Кондурча. Семья была большая – 6 детей, и он в семье старший. С 10 лет вместе с родителями работал на личном подворье. </a:t>
            </a:r>
          </a:p>
          <a:p>
            <a:pPr marL="0" indent="0" algn="ctr">
              <a:buNone/>
            </a:pPr>
            <a:r>
              <a:rPr lang="ru-RU" dirty="0"/>
              <a:t>	</a:t>
            </a:r>
            <a:endParaRPr lang="ru-RU" dirty="0" smtClean="0"/>
          </a:p>
          <a:p>
            <a:pPr marL="0" indent="0" algn="just">
              <a:buNone/>
            </a:pPr>
            <a:endParaRPr lang="ru-RU" dirty="0"/>
          </a:p>
        </p:txBody>
      </p:sp>
      <p:pic>
        <p:nvPicPr>
          <p:cNvPr id="6" name="Рисунок 5" descr="M:\Image0001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80" y="536995"/>
            <a:ext cx="1800200" cy="2121412"/>
          </a:xfrm>
          <a:prstGeom prst="rect">
            <a:avLst/>
          </a:prstGeom>
          <a:noFill/>
          <a:ln w="9525">
            <a:noFill/>
            <a:miter lim="800000"/>
            <a:headEnd/>
            <a:tailEnd/>
          </a:ln>
        </p:spPr>
      </p:pic>
    </p:spTree>
    <p:extLst>
      <p:ext uri="{BB962C8B-B14F-4D97-AF65-F5344CB8AC3E}">
        <p14:creationId xmlns:p14="http://schemas.microsoft.com/office/powerpoint/2010/main" val="1031645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204864"/>
            <a:ext cx="1194005" cy="16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578915" y="515500"/>
            <a:ext cx="8064896" cy="6009844"/>
          </a:xfrm>
        </p:spPr>
        <p:txBody>
          <a:bodyPr>
            <a:normAutofit fontScale="9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a:t>	Здесь же в родном селе полюбил девушку Аграфену. В 1927 году они поженились. Дедушка работал пчеловодом на колхозной пасеке, бабушка воспитывала детей, а их было четверо. Вот так бы и текла их жизнь по своему руслу, если бы не война.</a:t>
            </a:r>
          </a:p>
          <a:p>
            <a:pPr marL="0" indent="0" algn="just">
              <a:buNone/>
            </a:pPr>
            <a:r>
              <a:rPr lang="ru-RU" i="1" dirty="0"/>
              <a:t>«И вдруг как бомба слово разорвалось</a:t>
            </a:r>
          </a:p>
          <a:p>
            <a:pPr marL="0" indent="0" algn="just">
              <a:buNone/>
            </a:pPr>
            <a:r>
              <a:rPr lang="ru-RU" i="1" dirty="0"/>
              <a:t>Короткое и страшное «война».</a:t>
            </a:r>
          </a:p>
          <a:p>
            <a:pPr marL="0" indent="0" algn="just">
              <a:buNone/>
            </a:pPr>
            <a:endParaRPr lang="ru-RU" i="1" dirty="0"/>
          </a:p>
          <a:p>
            <a:pPr marL="0" indent="0" algn="just">
              <a:buNone/>
            </a:pPr>
            <a:r>
              <a:rPr lang="ru-RU" dirty="0" smtClean="0"/>
              <a:t>	</a:t>
            </a:r>
          </a:p>
          <a:p>
            <a:pPr marL="0" indent="0" algn="just">
              <a:buNone/>
            </a:pPr>
            <a:r>
              <a:rPr lang="ru-RU" dirty="0" smtClean="0"/>
              <a:t>	Война </a:t>
            </a:r>
            <a:r>
              <a:rPr lang="ru-RU" dirty="0"/>
              <a:t>перечеркнула судьбы многих людей, не миновала она и нашей семьи. В 1941 году дедушка уходит на фронт. На фронт из села ушли многие мужчины, а женщины с детьми заменили их в поле, на току, на ферме. Жили, надеясь на то, что война не будет долгой, вернутся домой их мужья, отцы, братья. Приходившие весточки с фронта читали всем селом. Все тогда было общее и радости, и горе. Всего одно письмо пришло моей бабушке. 	</a:t>
            </a:r>
            <a:endParaRPr lang="ru-RU" dirty="0" smtClean="0"/>
          </a:p>
          <a:p>
            <a:pPr marL="0" indent="0" algn="just">
              <a:buNone/>
            </a:pPr>
            <a:endParaRPr lang="ru-RU" dirty="0"/>
          </a:p>
        </p:txBody>
      </p:sp>
    </p:spTree>
    <p:extLst>
      <p:ext uri="{BB962C8B-B14F-4D97-AF65-F5344CB8AC3E}">
        <p14:creationId xmlns:p14="http://schemas.microsoft.com/office/powerpoint/2010/main" val="3245777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332656"/>
            <a:ext cx="8064896" cy="5976664"/>
          </a:xfrm>
        </p:spPr>
        <p:txBody>
          <a:bodyPr>
            <a:normAutofit fontScale="925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a:t>	Перечитывая его сейчас, спустя столько лет, думаешь сколько же тепла, заботы вложены в эти несколько строчек. «Добрый день мое дорогое семейство…»</a:t>
            </a:r>
          </a:p>
          <a:p>
            <a:pPr marL="0" indent="0" algn="just">
              <a:buNone/>
            </a:pPr>
            <a:r>
              <a:rPr lang="ru-RU" dirty="0" smtClean="0"/>
              <a:t>	Поэтесса </a:t>
            </a:r>
            <a:r>
              <a:rPr lang="ru-RU" dirty="0"/>
              <a:t>Юлия Друнина </a:t>
            </a:r>
            <a:r>
              <a:rPr lang="ru-RU" dirty="0" smtClean="0"/>
              <a:t>писала: «Кто </a:t>
            </a:r>
            <a:r>
              <a:rPr lang="ru-RU" dirty="0"/>
              <a:t>говорит, что на войне не страшно, тот  ничего не знает о войне». Страх перед неизвестностью, страх за жизнь самых близких ему людей – это читается между строк. «Нас бомбят, кладут, как капусту… Молите богу, чтобы ранило, не то замерзнем». Это письмо пришло из города Тулы в январе 1942 года. Уже в апреле этого же года получила бабушка известие, о том, что ее муж Борисов Иван Егорович пропал без вести. </a:t>
            </a:r>
          </a:p>
          <a:p>
            <a:pPr marL="0" indent="0" algn="just">
              <a:buNone/>
            </a:pPr>
            <a:r>
              <a:rPr lang="ru-RU" dirty="0" smtClean="0"/>
              <a:t>	Из </a:t>
            </a:r>
            <a:r>
              <a:rPr lang="ru-RU" dirty="0"/>
              <a:t>своего детства я вспоминаю, как бабушка доставала из сундука уже пожелтевшие фотографии, усаживала меня рядом </a:t>
            </a:r>
            <a:r>
              <a:rPr lang="ru-RU" dirty="0" smtClean="0"/>
              <a:t>          с </a:t>
            </a:r>
            <a:r>
              <a:rPr lang="ru-RU" dirty="0"/>
              <a:t>собой и мы долго сидели молча. Иногда она плакала.</a:t>
            </a:r>
          </a:p>
          <a:p>
            <a:pPr marL="0" indent="0" algn="just">
              <a:buNone/>
            </a:pPr>
            <a:r>
              <a:rPr lang="ru-RU" dirty="0"/>
              <a:t> </a:t>
            </a:r>
            <a:r>
              <a:rPr lang="ru-RU" dirty="0" smtClean="0"/>
              <a:t>	</a:t>
            </a:r>
            <a:endParaRPr lang="ru-RU" dirty="0"/>
          </a:p>
        </p:txBody>
      </p:sp>
    </p:spTree>
    <p:extLst>
      <p:ext uri="{BB962C8B-B14F-4D97-AF65-F5344CB8AC3E}">
        <p14:creationId xmlns:p14="http://schemas.microsoft.com/office/powerpoint/2010/main" val="2601898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59532" y="908720"/>
            <a:ext cx="8064896" cy="5112568"/>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smtClean="0"/>
              <a:t>	Повзрослели </a:t>
            </a:r>
            <a:r>
              <a:rPr lang="ru-RU" dirty="0"/>
              <a:t>мои дети, но когда мы идем в День победы к Обелиску, они знают, что в списке погибших воинов есть фамилия их прадедушки Борисова Ивана Егоровича.</a:t>
            </a:r>
          </a:p>
          <a:p>
            <a:pPr marL="0" indent="0" algn="just">
              <a:buNone/>
            </a:pPr>
            <a:endParaRPr lang="ru-RU" dirty="0"/>
          </a:p>
          <a:p>
            <a:pPr marL="0" indent="0" algn="just">
              <a:buNone/>
            </a:pPr>
            <a:r>
              <a:rPr lang="ru-RU" i="1" dirty="0" smtClean="0"/>
              <a:t>«</a:t>
            </a:r>
            <a:r>
              <a:rPr lang="ru-RU" i="1" dirty="0"/>
              <a:t>Пусть всех имен не назову,</a:t>
            </a:r>
          </a:p>
          <a:p>
            <a:pPr marL="0" indent="0" algn="just">
              <a:buNone/>
            </a:pPr>
            <a:r>
              <a:rPr lang="ru-RU" i="1" dirty="0"/>
              <a:t>Нет кровнее родни.</a:t>
            </a:r>
          </a:p>
          <a:p>
            <a:pPr marL="0" indent="0" algn="just">
              <a:buNone/>
            </a:pPr>
            <a:r>
              <a:rPr lang="ru-RU" i="1" dirty="0"/>
              <a:t>Не потому ли я живу,</a:t>
            </a:r>
          </a:p>
          <a:p>
            <a:pPr marL="0" indent="0" algn="just">
              <a:buNone/>
            </a:pPr>
            <a:r>
              <a:rPr lang="ru-RU" i="1" dirty="0"/>
              <a:t>Что умерли они?» </a:t>
            </a:r>
            <a:endParaRPr lang="ru-RU" i="1" dirty="0" smtClean="0"/>
          </a:p>
          <a:p>
            <a:pPr marL="0" indent="0" algn="just">
              <a:buNone/>
            </a:pPr>
            <a:r>
              <a:rPr lang="ru-RU" i="1" dirty="0"/>
              <a:t> </a:t>
            </a:r>
            <a:r>
              <a:rPr lang="ru-RU" i="1" dirty="0" smtClean="0"/>
              <a:t>                           </a:t>
            </a:r>
            <a:r>
              <a:rPr lang="ru-RU" i="1" dirty="0" err="1" smtClean="0"/>
              <a:t>С.Щипачев</a:t>
            </a:r>
            <a:endParaRPr lang="ru-RU" i="1" dirty="0" smtClean="0"/>
          </a:p>
          <a:p>
            <a:pPr marL="0" indent="0" algn="just">
              <a:buNone/>
            </a:pPr>
            <a:endParaRPr lang="ru-RU" i="1" dirty="0"/>
          </a:p>
          <a:p>
            <a:pPr marL="0" lvl="0" indent="0" algn="r">
              <a:buClr>
                <a:srgbClr val="AD0101"/>
              </a:buClr>
              <a:buNone/>
            </a:pPr>
            <a:r>
              <a:rPr lang="ru-RU" sz="2300" dirty="0">
                <a:solidFill>
                  <a:srgbClr val="303030"/>
                </a:solidFill>
              </a:rPr>
              <a:t>Автор:</a:t>
            </a:r>
            <a:r>
              <a:rPr lang="ru-RU" sz="2600" i="1" dirty="0">
                <a:solidFill>
                  <a:srgbClr val="303030"/>
                </a:solidFill>
              </a:rPr>
              <a:t> </a:t>
            </a:r>
            <a:r>
              <a:rPr lang="ru-RU" i="1" dirty="0" smtClean="0">
                <a:solidFill>
                  <a:srgbClr val="303030"/>
                </a:solidFill>
              </a:rPr>
              <a:t>Бычкова Светлана Николаевна,</a:t>
            </a:r>
            <a:endParaRPr lang="ru-RU" i="1" dirty="0">
              <a:solidFill>
                <a:srgbClr val="303030"/>
              </a:solidFill>
            </a:endParaRPr>
          </a:p>
          <a:p>
            <a:pPr marL="0" lvl="0" indent="0" algn="r">
              <a:buClr>
                <a:srgbClr val="AD0101"/>
              </a:buClr>
              <a:buNone/>
            </a:pPr>
            <a:r>
              <a:rPr lang="ru-RU" i="1" dirty="0">
                <a:solidFill>
                  <a:srgbClr val="303030"/>
                </a:solidFill>
              </a:rPr>
              <a:t>п. </a:t>
            </a:r>
            <a:r>
              <a:rPr lang="ru-RU" i="1" dirty="0" smtClean="0">
                <a:solidFill>
                  <a:srgbClr val="303030"/>
                </a:solidFill>
              </a:rPr>
              <a:t>Кутузовский</a:t>
            </a:r>
            <a:endParaRPr lang="ru-RU" i="1" dirty="0">
              <a:solidFill>
                <a:srgbClr val="303030"/>
              </a:solidFill>
            </a:endParaRPr>
          </a:p>
          <a:p>
            <a:pPr marL="0" indent="0" algn="just">
              <a:buNone/>
            </a:pPr>
            <a:endParaRPr lang="ru-RU" i="1" dirty="0" smtClean="0"/>
          </a:p>
          <a:p>
            <a:pPr marL="0" indent="0" algn="r">
              <a:buNone/>
            </a:pPr>
            <a:endParaRPr lang="ru-RU" i="1" dirty="0"/>
          </a:p>
          <a:p>
            <a:pPr marL="0" indent="0" algn="just">
              <a:buNone/>
            </a:pPr>
            <a:endParaRPr lang="ru-RU" dirty="0"/>
          </a:p>
        </p:txBody>
      </p:sp>
    </p:spTree>
    <p:extLst>
      <p:ext uri="{BB962C8B-B14F-4D97-AF65-F5344CB8AC3E}">
        <p14:creationId xmlns:p14="http://schemas.microsoft.com/office/powerpoint/2010/main" val="1514851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15416"/>
            <a:ext cx="7560840" cy="830916"/>
          </a:xfrm>
        </p:spPr>
        <p:txBody>
          <a:bodyPr>
            <a:normAutofit/>
          </a:body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3" name="Объект 2"/>
          <p:cNvSpPr>
            <a:spLocks noGrp="1"/>
          </p:cNvSpPr>
          <p:nvPr>
            <p:ph idx="1"/>
          </p:nvPr>
        </p:nvSpPr>
        <p:spPr>
          <a:xfrm>
            <a:off x="323528" y="620688"/>
            <a:ext cx="8496944" cy="5616624"/>
          </a:xfrm>
        </p:spPr>
        <p:txBody>
          <a:bodyPr>
            <a:normAutofit fontScale="92500" lnSpcReduction="20000"/>
          </a:bodyPr>
          <a:lstStyle/>
          <a:p>
            <a:pPr marL="0" indent="0" algn="ctr">
              <a:lnSpc>
                <a:spcPct val="110000"/>
              </a:lnSpc>
              <a:spcAft>
                <a:spcPts val="0"/>
              </a:spcAft>
              <a:buNone/>
            </a:pPr>
            <a:r>
              <a:rPr lang="ru-RU" sz="2600" b="1" kern="100" dirty="0" smtClean="0">
                <a:ea typeface="Calibri"/>
                <a:cs typeface="Times New Roman"/>
              </a:rPr>
              <a:t>Эссе «Мой </a:t>
            </a:r>
            <a:r>
              <a:rPr lang="ru-RU" sz="2600" b="1" kern="100" dirty="0">
                <a:ea typeface="Calibri"/>
                <a:cs typeface="Times New Roman"/>
              </a:rPr>
              <a:t>прадед, пропавший без вести под Ленинградом: история непобеждённой </a:t>
            </a:r>
            <a:r>
              <a:rPr lang="ru-RU" sz="2600" b="1" kern="100" dirty="0" smtClean="0">
                <a:ea typeface="Calibri"/>
                <a:cs typeface="Times New Roman"/>
              </a:rPr>
              <a:t>памяти»</a:t>
            </a:r>
            <a:endParaRPr lang="ru-RU" sz="2600" b="1" kern="100" dirty="0">
              <a:latin typeface="Calibri"/>
              <a:ea typeface="Calibri"/>
              <a:cs typeface="Times New Roman"/>
            </a:endParaRPr>
          </a:p>
          <a:p>
            <a:pPr marL="0" indent="0" algn="r">
              <a:buNone/>
            </a:pPr>
            <a:endParaRPr lang="ru-RU" sz="900" i="1" dirty="0" smtClean="0"/>
          </a:p>
          <a:p>
            <a:pPr marL="0" indent="0" algn="just">
              <a:buNone/>
            </a:pPr>
            <a:r>
              <a:rPr lang="ru-RU" dirty="0" smtClean="0"/>
              <a:t>	Великая </a:t>
            </a:r>
            <a:r>
              <a:rPr lang="ru-RU" dirty="0"/>
              <a:t>Отечественная война - это не только даты сражений и громкие победы. Это миллионы личных трагедий, разбитых судеб и имён, которые, казалось, навсегда стёрла безжалостная машина войны. Среди таких имён - мой прадед, Тимофей Андреевич Кузнецов, пропавший без вести осенью в 1941 году под Ленинградом. Его история - это боль, которая живёт в нашей семье уже больше восьмидесяти лет, и одновременно - гордость за человека, отстоявшего Родину ценой своей жизни.</a:t>
            </a:r>
          </a:p>
          <a:p>
            <a:pPr marL="0" indent="0" algn="just">
              <a:buNone/>
            </a:pPr>
            <a:r>
              <a:rPr lang="ru-RU" dirty="0" smtClean="0"/>
              <a:t>	Прадед </a:t>
            </a:r>
            <a:r>
              <a:rPr lang="ru-RU" dirty="0"/>
              <a:t>родился 16 января в 1911 году в селе Красный Городок. До ухода на войну работал в </a:t>
            </a:r>
            <a:r>
              <a:rPr lang="ru-RU" dirty="0" err="1"/>
              <a:t>Красногородецком</a:t>
            </a:r>
            <a:r>
              <a:rPr lang="ru-RU" dirty="0"/>
              <a:t> лесничестве и растил своих детей, мечтал о светлом будущем. Но 22 июня 1941 года всё изменилось. Уже в июле прадеда мобилизовали на фронт</a:t>
            </a:r>
            <a:r>
              <a:rPr lang="ru-RU" dirty="0" smtClean="0"/>
              <a:t>.</a:t>
            </a:r>
          </a:p>
          <a:p>
            <a:pPr marL="0" indent="0" algn="just">
              <a:buNone/>
            </a:pPr>
            <a:r>
              <a:rPr lang="ru-RU" dirty="0" smtClean="0"/>
              <a:t>	Его </a:t>
            </a:r>
            <a:r>
              <a:rPr lang="ru-RU" dirty="0"/>
              <a:t>последнее письмо пришло в октябре 1941 года. Моя прабабушка, Кузнецова Прасковья Федоровна, всегда читала его письма с дрожащим голосом, потому что в них он всегда прощался. </a:t>
            </a:r>
          </a:p>
        </p:txBody>
      </p:sp>
    </p:spTree>
    <p:extLst>
      <p:ext uri="{BB962C8B-B14F-4D97-AF65-F5344CB8AC3E}">
        <p14:creationId xmlns:p14="http://schemas.microsoft.com/office/powerpoint/2010/main" val="1880372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Патриотический рисунок</a:t>
            </a:r>
            <a:endParaRPr lang="ru-RU" sz="3800" dirty="0">
              <a:solidFill>
                <a:prstClr val="white"/>
              </a:solidFill>
            </a:endParaRPr>
          </a:p>
        </p:txBody>
      </p:sp>
      <p:sp>
        <p:nvSpPr>
          <p:cNvPr id="5" name="Объект 2"/>
          <p:cNvSpPr>
            <a:spLocks noGrp="1"/>
          </p:cNvSpPr>
          <p:nvPr>
            <p:ph idx="1"/>
          </p:nvPr>
        </p:nvSpPr>
        <p:spPr>
          <a:xfrm>
            <a:off x="611560" y="5603807"/>
            <a:ext cx="7848872" cy="1224136"/>
          </a:xfrm>
        </p:spPr>
        <p:txBody>
          <a:bodyPr>
            <a:normAutofit fontScale="55000" lnSpcReduction="20000"/>
          </a:bodyPr>
          <a:lstStyle/>
          <a:p>
            <a:pPr marL="0" indent="0" algn="ctr">
              <a:buNone/>
            </a:pPr>
            <a:r>
              <a:rPr lang="ru-RU" dirty="0"/>
              <a:t>	</a:t>
            </a:r>
            <a:endParaRPr lang="ru-RU" sz="900" dirty="0"/>
          </a:p>
          <a:p>
            <a:pPr marL="0" indent="0" algn="ctr">
              <a:lnSpc>
                <a:spcPct val="120000"/>
              </a:lnSpc>
              <a:buNone/>
            </a:pPr>
            <a:r>
              <a:rPr lang="ru-RU" sz="4400" b="1" dirty="0"/>
              <a:t>  </a:t>
            </a:r>
            <a:r>
              <a:rPr lang="ru-RU" sz="4400" b="1" dirty="0" smtClean="0"/>
              <a:t>«Мой прадедушка Иванов Сергей Иванович – герой!»</a:t>
            </a:r>
            <a:endParaRPr lang="ru-RU" sz="4400" b="1" dirty="0" smtClean="0"/>
          </a:p>
          <a:p>
            <a:pPr marL="0" indent="0" algn="ctr">
              <a:lnSpc>
                <a:spcPct val="120000"/>
              </a:lnSpc>
              <a:buNone/>
            </a:pPr>
            <a:r>
              <a:rPr lang="ru-RU" sz="4200" i="1" dirty="0" smtClean="0"/>
              <a:t>Автор: </a:t>
            </a:r>
            <a:r>
              <a:rPr lang="ru-RU" sz="4400" i="1" dirty="0" smtClean="0"/>
              <a:t>Кузнецов Станислав Эдуардович, </a:t>
            </a:r>
            <a:r>
              <a:rPr lang="ru-RU" sz="4400" i="1" dirty="0" smtClean="0"/>
              <a:t>с. </a:t>
            </a:r>
            <a:r>
              <a:rPr lang="ru-RU" sz="4400" i="1" dirty="0" smtClean="0"/>
              <a:t>Боровка</a:t>
            </a:r>
            <a:endParaRPr lang="ru-RU" sz="4400" i="1" dirty="0"/>
          </a:p>
          <a:p>
            <a:pPr marL="0" indent="0" algn="ctr">
              <a:buNone/>
            </a:pPr>
            <a:endParaRPr lang="ru-RU" dirty="0"/>
          </a:p>
        </p:txBody>
      </p:sp>
      <p:pic>
        <p:nvPicPr>
          <p:cNvPr id="1026" name="Picture 2" descr="C:\Users\User\Desktop\2025\3. Март\Конкурс Памяти отцов и дедов\Рисунок\Кузнецов С..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32834"/>
            <a:ext cx="7200800" cy="515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2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323528" y="1265928"/>
            <a:ext cx="3960440" cy="5907487"/>
          </a:xfrm>
        </p:spPr>
        <p:txBody>
          <a:bodyPr>
            <a:normAutofit fontScale="92500" lnSpcReduction="20000"/>
          </a:bodyPr>
          <a:lstStyle/>
          <a:p>
            <a:pPr marL="0" indent="0" algn="just">
              <a:buNone/>
            </a:pPr>
            <a:r>
              <a:rPr lang="ru-RU" dirty="0"/>
              <a:t> </a:t>
            </a:r>
            <a:r>
              <a:rPr lang="ru-RU" dirty="0" smtClean="0"/>
              <a:t>       </a:t>
            </a:r>
            <a:r>
              <a:rPr lang="ru-RU" sz="1900" b="1" dirty="0" smtClean="0"/>
              <a:t>Война </a:t>
            </a:r>
            <a:r>
              <a:rPr lang="ru-RU" sz="1900" b="1" dirty="0"/>
              <a:t>в судьбе моей семьи</a:t>
            </a:r>
          </a:p>
          <a:p>
            <a:pPr marL="0" indent="0" algn="just">
              <a:buNone/>
            </a:pPr>
            <a:endParaRPr lang="ru-RU" sz="800" dirty="0" smtClean="0"/>
          </a:p>
          <a:p>
            <a:pPr marL="0" indent="0">
              <a:buNone/>
            </a:pPr>
            <a:r>
              <a:rPr lang="ru-RU" sz="1800" dirty="0"/>
              <a:t>Война – это слезы и страх.</a:t>
            </a:r>
          </a:p>
          <a:p>
            <a:pPr marL="0" indent="0">
              <a:buNone/>
            </a:pPr>
            <a:r>
              <a:rPr lang="ru-RU" sz="1800" dirty="0"/>
              <a:t>Это горе, страданье и голод!</a:t>
            </a:r>
          </a:p>
          <a:p>
            <a:pPr marL="0" indent="0">
              <a:buNone/>
            </a:pPr>
            <a:r>
              <a:rPr lang="ru-RU" sz="1800" dirty="0"/>
              <a:t>Война затронула судьбы многих семей.</a:t>
            </a:r>
          </a:p>
          <a:p>
            <a:pPr marL="0" indent="0">
              <a:buNone/>
            </a:pPr>
            <a:r>
              <a:rPr lang="ru-RU" sz="1800" dirty="0"/>
              <a:t>И наша семья не исключенье.</a:t>
            </a:r>
          </a:p>
          <a:p>
            <a:pPr marL="0" indent="0">
              <a:buNone/>
            </a:pPr>
            <a:r>
              <a:rPr lang="ru-RU" sz="1800" dirty="0"/>
              <a:t>Прадедам своим говорю, я «Спасибо»,</a:t>
            </a:r>
          </a:p>
          <a:p>
            <a:pPr marL="0" indent="0">
              <a:buNone/>
            </a:pPr>
            <a:r>
              <a:rPr lang="ru-RU" sz="1800" dirty="0"/>
              <a:t>За спасенье, спокойствие и мирное небо!</a:t>
            </a:r>
          </a:p>
          <a:p>
            <a:pPr marL="0" indent="0">
              <a:buNone/>
            </a:pPr>
            <a:r>
              <a:rPr lang="ru-RU" sz="1800" dirty="0"/>
              <a:t>Прадед Сергей побывал в плену у фашистов,</a:t>
            </a:r>
          </a:p>
          <a:p>
            <a:pPr marL="0" indent="0">
              <a:buNone/>
            </a:pPr>
            <a:r>
              <a:rPr lang="ru-RU" sz="1800" dirty="0"/>
              <a:t>Пережил этот страх, не сломился.</a:t>
            </a:r>
          </a:p>
          <a:p>
            <a:pPr marL="0" indent="0">
              <a:buNone/>
            </a:pPr>
            <a:r>
              <a:rPr lang="ru-RU" sz="1800" dirty="0"/>
              <a:t>Из плена освободился и снова ушел на защиту страны!</a:t>
            </a:r>
          </a:p>
          <a:p>
            <a:pPr marL="0" indent="0">
              <a:buNone/>
            </a:pPr>
            <a:r>
              <a:rPr lang="ru-RU" sz="1800" dirty="0"/>
              <a:t>Солдаты, в окопах лежали неподвижны,</a:t>
            </a:r>
          </a:p>
          <a:p>
            <a:pPr marL="0" indent="0">
              <a:buNone/>
            </a:pPr>
            <a:r>
              <a:rPr lang="ru-RU" sz="1800" dirty="0"/>
              <a:t>Тела их в родную землю на веки зарыты,</a:t>
            </a:r>
          </a:p>
          <a:p>
            <a:pPr marL="0" indent="0">
              <a:buNone/>
            </a:pPr>
            <a:r>
              <a:rPr lang="ru-RU" sz="1800" dirty="0"/>
              <a:t>Трава проросла, и мы не узнаем их имена.</a:t>
            </a:r>
          </a:p>
          <a:p>
            <a:pPr marL="0" indent="0">
              <a:buNone/>
            </a:pPr>
            <a:r>
              <a:rPr lang="ru-RU" sz="1800" dirty="0"/>
              <a:t>А дома их ждали, а в ответ похоронка,</a:t>
            </a:r>
          </a:p>
          <a:p>
            <a:pPr marL="0" indent="0">
              <a:buNone/>
            </a:pPr>
            <a:r>
              <a:rPr lang="ru-RU" sz="1800" dirty="0"/>
              <a:t>Без пуль разрывала матерям их сердца</a:t>
            </a:r>
            <a:r>
              <a:rPr lang="ru-RU" sz="1800" dirty="0" smtClean="0"/>
              <a:t>!</a:t>
            </a:r>
          </a:p>
          <a:p>
            <a:pPr marL="0" indent="0">
              <a:buNone/>
            </a:pPr>
            <a:r>
              <a:rPr lang="ru-RU" sz="1800" dirty="0"/>
              <a:t>Прадед Сергей домой, живым, вернулся.</a:t>
            </a:r>
          </a:p>
          <a:p>
            <a:pPr marL="0" indent="0">
              <a:buNone/>
            </a:pPr>
            <a:r>
              <a:rPr lang="ru-RU" sz="1800" dirty="0"/>
              <a:t>Его не сломили ни плен, ни война</a:t>
            </a:r>
            <a:r>
              <a:rPr lang="ru-RU" sz="1800" dirty="0" smtClean="0"/>
              <a:t>!</a:t>
            </a:r>
          </a:p>
          <a:p>
            <a:pPr marL="0" indent="0">
              <a:buNone/>
            </a:pPr>
            <a:r>
              <a:rPr lang="ru-RU" sz="1800" dirty="0"/>
              <a:t>И сын его Петр, тоже герой,</a:t>
            </a:r>
          </a:p>
          <a:p>
            <a:pPr marL="0" indent="0">
              <a:buNone/>
            </a:pPr>
            <a:r>
              <a:rPr lang="ru-RU" sz="1800" dirty="0"/>
              <a:t>Прошел через военные муки.</a:t>
            </a:r>
          </a:p>
          <a:p>
            <a:pPr marL="0" indent="0" algn="just">
              <a:buNone/>
            </a:pPr>
            <a:endParaRPr lang="ru-RU" sz="1800" dirty="0"/>
          </a:p>
          <a:p>
            <a:pPr marL="0" indent="0" algn="just">
              <a:buNone/>
            </a:pPr>
            <a:endParaRPr lang="ru-RU" sz="18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6" name="Объект 2"/>
          <p:cNvSpPr txBox="1">
            <a:spLocks/>
          </p:cNvSpPr>
          <p:nvPr/>
        </p:nvSpPr>
        <p:spPr>
          <a:xfrm>
            <a:off x="4572000" y="1124743"/>
            <a:ext cx="4192458" cy="4996675"/>
          </a:xfrm>
          <a:prstGeom prst="rect">
            <a:avLst/>
          </a:prstGeom>
        </p:spPr>
        <p:txBody>
          <a:bodyPr vert="horz" lIns="91440" tIns="45720" rIns="91440" bIns="45720" rtlCol="0" anchor="ctr"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Clr>
                <a:srgbClr val="AD0101"/>
              </a:buClr>
              <a:buNone/>
            </a:pPr>
            <a:r>
              <a:rPr lang="ru-RU" sz="1800" dirty="0" smtClean="0">
                <a:solidFill>
                  <a:srgbClr val="303030"/>
                </a:solidFill>
              </a:rPr>
              <a:t>И </a:t>
            </a:r>
            <a:r>
              <a:rPr lang="ru-RU" sz="1800" dirty="0">
                <a:solidFill>
                  <a:srgbClr val="303030"/>
                </a:solidFill>
              </a:rPr>
              <a:t>выпил с солдатами чашу крови до дна!</a:t>
            </a:r>
          </a:p>
          <a:p>
            <a:pPr marL="0" indent="0" algn="just">
              <a:buClr>
                <a:srgbClr val="AD0101"/>
              </a:buClr>
              <a:buNone/>
            </a:pPr>
            <a:r>
              <a:rPr lang="ru-RU" sz="1800" dirty="0">
                <a:solidFill>
                  <a:srgbClr val="303030"/>
                </a:solidFill>
              </a:rPr>
              <a:t>Но, так же мы помним о тех, кто в тылу трудился.</a:t>
            </a:r>
          </a:p>
          <a:p>
            <a:pPr marL="0" indent="0" algn="just">
              <a:buClr>
                <a:srgbClr val="AD0101"/>
              </a:buClr>
              <a:buNone/>
            </a:pPr>
            <a:r>
              <a:rPr lang="ru-RU" sz="1800" dirty="0">
                <a:solidFill>
                  <a:srgbClr val="303030"/>
                </a:solidFill>
              </a:rPr>
              <a:t>В нашей семье прадед Иван,</a:t>
            </a:r>
          </a:p>
          <a:p>
            <a:pPr marL="0" indent="0" algn="just">
              <a:buClr>
                <a:srgbClr val="AD0101"/>
              </a:buClr>
              <a:buNone/>
            </a:pPr>
            <a:r>
              <a:rPr lang="ru-RU" sz="1800" dirty="0">
                <a:solidFill>
                  <a:srgbClr val="303030"/>
                </a:solidFill>
              </a:rPr>
              <a:t>Трудился в жару и в холод,</a:t>
            </a:r>
          </a:p>
          <a:p>
            <a:pPr marL="0" indent="0" algn="just">
              <a:buClr>
                <a:srgbClr val="AD0101"/>
              </a:buClr>
              <a:buNone/>
            </a:pPr>
            <a:r>
              <a:rPr lang="ru-RU" sz="1800" dirty="0">
                <a:solidFill>
                  <a:srgbClr val="303030"/>
                </a:solidFill>
              </a:rPr>
              <a:t>Испытывая боль и голод, тревогу</a:t>
            </a:r>
          </a:p>
          <a:p>
            <a:pPr marL="0" indent="0" algn="just">
              <a:buClr>
                <a:srgbClr val="AD0101"/>
              </a:buClr>
              <a:buNone/>
            </a:pPr>
            <a:r>
              <a:rPr lang="ru-RU" sz="1800" dirty="0">
                <a:solidFill>
                  <a:srgbClr val="303030"/>
                </a:solidFill>
              </a:rPr>
              <a:t>За жизнь, за солдат, за Отчизну свою!</a:t>
            </a:r>
          </a:p>
          <a:p>
            <a:pPr marL="0" indent="0" algn="just">
              <a:buClr>
                <a:srgbClr val="AD0101"/>
              </a:buClr>
              <a:buNone/>
            </a:pPr>
            <a:r>
              <a:rPr lang="ru-RU" sz="1800" dirty="0">
                <a:solidFill>
                  <a:srgbClr val="303030"/>
                </a:solidFill>
              </a:rPr>
              <a:t>Помогал Родине победить в страшном бою!</a:t>
            </a:r>
          </a:p>
          <a:p>
            <a:pPr marL="0" indent="0" algn="just">
              <a:buClr>
                <a:srgbClr val="AD0101"/>
              </a:buClr>
              <a:buNone/>
            </a:pPr>
            <a:r>
              <a:rPr lang="ru-RU" sz="1800" dirty="0">
                <a:solidFill>
                  <a:srgbClr val="303030"/>
                </a:solidFill>
              </a:rPr>
              <a:t>Наша Русь непобедима, в ней солдаты все едины!</a:t>
            </a:r>
          </a:p>
          <a:p>
            <a:pPr marL="0" indent="0" algn="just">
              <a:buClr>
                <a:srgbClr val="AD0101"/>
              </a:buClr>
              <a:buNone/>
            </a:pPr>
            <a:r>
              <a:rPr lang="ru-RU" sz="1800" dirty="0">
                <a:solidFill>
                  <a:srgbClr val="303030"/>
                </a:solidFill>
              </a:rPr>
              <a:t>И неважно  мертвый или живой вернулся.</a:t>
            </a:r>
          </a:p>
          <a:p>
            <a:pPr marL="0" indent="0" algn="just">
              <a:buClr>
                <a:srgbClr val="AD0101"/>
              </a:buClr>
              <a:buNone/>
            </a:pPr>
            <a:r>
              <a:rPr lang="ru-RU" sz="1800" dirty="0">
                <a:solidFill>
                  <a:srgbClr val="303030"/>
                </a:solidFill>
              </a:rPr>
              <a:t>Их кровью пропиталась родная земля.</a:t>
            </a:r>
          </a:p>
          <a:p>
            <a:pPr marL="0" indent="0" algn="just">
              <a:buClr>
                <a:srgbClr val="AD0101"/>
              </a:buClr>
              <a:buNone/>
            </a:pPr>
            <a:r>
              <a:rPr lang="ru-RU" sz="1800" dirty="0">
                <a:solidFill>
                  <a:srgbClr val="303030"/>
                </a:solidFill>
              </a:rPr>
              <a:t>Ох, как не любили вспоминать в семье старики,</a:t>
            </a:r>
          </a:p>
          <a:p>
            <a:pPr marL="0" indent="0" algn="just">
              <a:buClr>
                <a:srgbClr val="AD0101"/>
              </a:buClr>
              <a:buNone/>
            </a:pPr>
            <a:r>
              <a:rPr lang="ru-RU" sz="1800" dirty="0">
                <a:solidFill>
                  <a:srgbClr val="303030"/>
                </a:solidFill>
              </a:rPr>
              <a:t>Свои рассказы о войне, лишь слезы по  их щекам текли.</a:t>
            </a:r>
          </a:p>
          <a:p>
            <a:pPr marL="0" indent="0" algn="just">
              <a:buClr>
                <a:srgbClr val="AD0101"/>
              </a:buClr>
              <a:buNone/>
            </a:pPr>
            <a:r>
              <a:rPr lang="ru-RU" sz="1800" dirty="0">
                <a:solidFill>
                  <a:srgbClr val="303030"/>
                </a:solidFill>
              </a:rPr>
              <a:t>А в глазах был виден страх той войны.</a:t>
            </a:r>
          </a:p>
          <a:p>
            <a:pPr marL="0" indent="0" algn="just">
              <a:buClr>
                <a:srgbClr val="AD0101"/>
              </a:buClr>
              <a:buNone/>
            </a:pPr>
            <a:r>
              <a:rPr lang="ru-RU" sz="1800" dirty="0">
                <a:solidFill>
                  <a:srgbClr val="303030"/>
                </a:solidFill>
              </a:rPr>
              <a:t>И нам лишь твердили: «Живите внуки без войны!»</a:t>
            </a:r>
          </a:p>
          <a:p>
            <a:pPr marL="0" indent="0" algn="just">
              <a:buClr>
                <a:srgbClr val="AD0101"/>
              </a:buClr>
              <a:buFont typeface="Arial" pitchFamily="34" charset="0"/>
              <a:buNone/>
            </a:pPr>
            <a:endParaRPr lang="ru-RU" dirty="0" smtClean="0">
              <a:solidFill>
                <a:srgbClr val="303030"/>
              </a:solidFill>
            </a:endParaRPr>
          </a:p>
          <a:p>
            <a:pPr marL="0" indent="0">
              <a:buClr>
                <a:srgbClr val="AD0101"/>
              </a:buClr>
              <a:buFont typeface="Arial" pitchFamily="34" charset="0"/>
              <a:buNone/>
            </a:pPr>
            <a:endParaRPr lang="ru-RU" dirty="0">
              <a:solidFill>
                <a:srgbClr val="303030"/>
              </a:solidFill>
            </a:endParaRPr>
          </a:p>
        </p:txBody>
      </p:sp>
      <p:sp>
        <p:nvSpPr>
          <p:cNvPr id="2" name="TextBox 1"/>
          <p:cNvSpPr txBox="1"/>
          <p:nvPr/>
        </p:nvSpPr>
        <p:spPr>
          <a:xfrm>
            <a:off x="5542772" y="6180892"/>
            <a:ext cx="3635896" cy="677108"/>
          </a:xfrm>
          <a:prstGeom prst="rect">
            <a:avLst/>
          </a:prstGeom>
          <a:noFill/>
        </p:spPr>
        <p:txBody>
          <a:bodyPr wrap="square" rtlCol="0">
            <a:spAutoFit/>
          </a:bodyPr>
          <a:lstStyle/>
          <a:p>
            <a:r>
              <a:rPr lang="ru-RU" sz="1900" dirty="0" smtClean="0">
                <a:solidFill>
                  <a:srgbClr val="303030"/>
                </a:solidFill>
              </a:rPr>
              <a:t>Автор: </a:t>
            </a:r>
            <a:r>
              <a:rPr lang="ru-RU" sz="1900" i="1" dirty="0" smtClean="0">
                <a:solidFill>
                  <a:srgbClr val="303030"/>
                </a:solidFill>
              </a:rPr>
              <a:t>Иванова Анна Сергеевна,</a:t>
            </a:r>
          </a:p>
          <a:p>
            <a:r>
              <a:rPr lang="ru-RU" sz="1900" i="1" dirty="0" smtClean="0">
                <a:solidFill>
                  <a:srgbClr val="303030"/>
                </a:solidFill>
              </a:rPr>
              <a:t>           п. Суходол</a:t>
            </a:r>
            <a:endParaRPr lang="ru-RU" sz="1900" i="1" dirty="0">
              <a:solidFill>
                <a:srgbClr val="303030"/>
              </a:solidFill>
            </a:endParaRPr>
          </a:p>
        </p:txBody>
      </p:sp>
    </p:spTree>
    <p:extLst>
      <p:ext uri="{BB962C8B-B14F-4D97-AF65-F5344CB8AC3E}">
        <p14:creationId xmlns:p14="http://schemas.microsoft.com/office/powerpoint/2010/main" val="3766680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100189"/>
            <a:ext cx="8064896" cy="6768752"/>
          </a:xfrm>
        </p:spPr>
        <p:txBody>
          <a:bodyPr>
            <a:normAutofit fontScale="9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r>
              <a:rPr lang="ru-RU" dirty="0"/>
              <a:t>	</a:t>
            </a:r>
            <a:r>
              <a:rPr lang="ru-RU" sz="2800" b="1" dirty="0" smtClean="0"/>
              <a:t>Очерк </a:t>
            </a:r>
            <a:r>
              <a:rPr lang="ru-RU" sz="2800" b="1" dirty="0"/>
              <a:t>«Медсестра по зову сердца»</a:t>
            </a:r>
            <a:endParaRPr lang="ru-RU" sz="2800" b="1" dirty="0" smtClean="0"/>
          </a:p>
          <a:p>
            <a:pPr marL="0" indent="0" algn="ctr">
              <a:buNone/>
            </a:pPr>
            <a:endParaRPr lang="ru-RU" sz="900" b="1" dirty="0"/>
          </a:p>
          <a:p>
            <a:pPr marL="0" indent="0" algn="r">
              <a:buNone/>
            </a:pPr>
            <a:r>
              <a:rPr lang="ru-RU" i="1" dirty="0"/>
              <a:t>«Чтоб свеча не погасла, мы помним о вас,</a:t>
            </a:r>
          </a:p>
          <a:p>
            <a:pPr marL="0" indent="0" algn="r">
              <a:buNone/>
            </a:pPr>
            <a:r>
              <a:rPr lang="ru-RU" i="1" dirty="0"/>
              <a:t>Чтобы были потомки достойными вас!»</a:t>
            </a:r>
          </a:p>
          <a:p>
            <a:pPr marL="0" indent="0" algn="r">
              <a:buNone/>
            </a:pPr>
            <a:endParaRPr lang="ru-RU" sz="1400" i="1" dirty="0"/>
          </a:p>
          <a:p>
            <a:pPr marL="0" marR="71755" indent="0" algn="just">
              <a:lnSpc>
                <a:spcPct val="115000"/>
              </a:lnSpc>
              <a:spcAft>
                <a:spcPts val="0"/>
              </a:spcAft>
              <a:buNone/>
              <a:tabLst>
                <a:tab pos="5940425" algn="l"/>
              </a:tabLst>
            </a:pPr>
            <a:r>
              <a:rPr lang="ru-RU" dirty="0"/>
              <a:t> </a:t>
            </a:r>
            <a:r>
              <a:rPr lang="ru-RU" dirty="0" smtClean="0"/>
              <a:t>     </a:t>
            </a:r>
            <a:r>
              <a:rPr lang="ru-RU" dirty="0" smtClean="0">
                <a:ea typeface="Calibri"/>
                <a:cs typeface="Times New Roman"/>
              </a:rPr>
              <a:t>Моя </a:t>
            </a:r>
            <a:r>
              <a:rPr lang="ru-RU" dirty="0">
                <a:ea typeface="Calibri"/>
                <a:cs typeface="Times New Roman"/>
              </a:rPr>
              <a:t>мама </a:t>
            </a:r>
            <a:r>
              <a:rPr lang="ru-RU" dirty="0" smtClean="0">
                <a:ea typeface="Calibri"/>
                <a:cs typeface="Times New Roman"/>
              </a:rPr>
              <a:t>Рогачева-</a:t>
            </a:r>
            <a:r>
              <a:rPr lang="ru-RU" dirty="0" err="1" smtClean="0">
                <a:ea typeface="Calibri"/>
                <a:cs typeface="Times New Roman"/>
              </a:rPr>
              <a:t>Абламонова</a:t>
            </a:r>
            <a:r>
              <a:rPr lang="ru-RU" dirty="0" smtClean="0">
                <a:ea typeface="Calibri"/>
                <a:cs typeface="Times New Roman"/>
              </a:rPr>
              <a:t>  </a:t>
            </a:r>
            <a:r>
              <a:rPr lang="ru-RU" dirty="0">
                <a:ea typeface="Calibri"/>
                <a:cs typeface="Times New Roman"/>
              </a:rPr>
              <a:t>Лидия  </a:t>
            </a:r>
            <a:r>
              <a:rPr lang="ru-RU" dirty="0" err="1">
                <a:ea typeface="Calibri"/>
                <a:cs typeface="Times New Roman"/>
              </a:rPr>
              <a:t>Арсентьевна</a:t>
            </a:r>
            <a:r>
              <a:rPr lang="ru-RU" dirty="0">
                <a:ea typeface="Calibri"/>
                <a:cs typeface="Times New Roman"/>
              </a:rPr>
              <a:t>  окончила курсы медицинских сестер в г. Златоусте. После окончания курсов  в 15лет она стала работать в эвакогоспитале в с. Челно-Вершины Самарской области.  Когда госпиталь расформировали, то  ее направили в г. </a:t>
            </a:r>
            <a:r>
              <a:rPr lang="ru-RU" dirty="0" err="1">
                <a:ea typeface="Calibri"/>
                <a:cs typeface="Times New Roman"/>
              </a:rPr>
              <a:t>Елецк</a:t>
            </a:r>
            <a:r>
              <a:rPr lang="ru-RU" dirty="0">
                <a:ea typeface="Calibri"/>
                <a:cs typeface="Times New Roman"/>
              </a:rPr>
              <a:t>. В 17лет мама уже воевала. Попала в самое пекло войны - Орловско-Курскую дугу.  </a:t>
            </a:r>
            <a:endParaRPr lang="ru-RU" sz="1800" dirty="0">
              <a:latin typeface="Calibri"/>
              <a:ea typeface="Calibri"/>
              <a:cs typeface="Times New Roman"/>
            </a:endParaRPr>
          </a:p>
          <a:p>
            <a:pPr marL="0" marR="71755" indent="0" algn="just">
              <a:lnSpc>
                <a:spcPct val="115000"/>
              </a:lnSpc>
              <a:spcAft>
                <a:spcPts val="0"/>
              </a:spcAft>
              <a:buNone/>
              <a:tabLst>
                <a:tab pos="5940425" algn="l"/>
              </a:tabLst>
            </a:pPr>
            <a:r>
              <a:rPr lang="ru-RU" dirty="0">
                <a:ea typeface="Calibri"/>
                <a:cs typeface="Times New Roman"/>
              </a:rPr>
              <a:t>      В семнадцать мы ходили на свидание, танцы.  А поколение мамы? Как им жилось в их 17лет.? О чем мечтали? </a:t>
            </a:r>
            <a:endParaRPr lang="ru-RU" sz="1800" dirty="0">
              <a:latin typeface="Calibri"/>
              <a:ea typeface="Calibri"/>
              <a:cs typeface="Times New Roman"/>
            </a:endParaRPr>
          </a:p>
          <a:p>
            <a:pPr marL="0" marR="71755" indent="0" algn="just">
              <a:lnSpc>
                <a:spcPct val="115000"/>
              </a:lnSpc>
              <a:spcAft>
                <a:spcPts val="0"/>
              </a:spcAft>
              <a:buNone/>
              <a:tabLst>
                <a:tab pos="5940425" algn="l"/>
              </a:tabLst>
            </a:pPr>
            <a:r>
              <a:rPr lang="ru-RU" dirty="0">
                <a:ea typeface="Calibri"/>
                <a:cs typeface="Times New Roman"/>
              </a:rPr>
              <a:t>      Глядя на фотографии тех  лет, думаешь: какие же они были молодые и в тоже время взрослые.  Им тоже хотелось надеть платья и туфли, повеселиться, но жизнь распорядилась по-другому. Солдатская форма вместо платья; сапоги вместо туфель; медали вместо брошек. </a:t>
            </a:r>
            <a:endParaRPr lang="ru-RU" sz="1800" dirty="0">
              <a:latin typeface="Calibri"/>
              <a:ea typeface="Calibri"/>
              <a:cs typeface="Times New Roman"/>
            </a:endParaRPr>
          </a:p>
          <a:p>
            <a:pPr marL="0" marR="71755" indent="0" algn="just">
              <a:lnSpc>
                <a:spcPct val="115000"/>
              </a:lnSpc>
              <a:spcAft>
                <a:spcPts val="0"/>
              </a:spcAft>
              <a:buNone/>
              <a:tabLst>
                <a:tab pos="5940425" algn="l"/>
              </a:tabLst>
            </a:pPr>
            <a:r>
              <a:rPr lang="ru-RU" dirty="0">
                <a:ea typeface="Calibri"/>
                <a:cs typeface="Times New Roman"/>
              </a:rPr>
              <a:t>      </a:t>
            </a:r>
            <a:endParaRPr lang="ru-RU" dirty="0" smtClean="0"/>
          </a:p>
          <a:p>
            <a:pPr marL="0" indent="0" algn="just">
              <a:buNone/>
            </a:pPr>
            <a:endParaRPr lang="ru-RU" dirty="0"/>
          </a:p>
        </p:txBody>
      </p:sp>
    </p:spTree>
    <p:extLst>
      <p:ext uri="{BB962C8B-B14F-4D97-AF65-F5344CB8AC3E}">
        <p14:creationId xmlns:p14="http://schemas.microsoft.com/office/powerpoint/2010/main" val="3915917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546091"/>
            <a:ext cx="8064896" cy="6065293"/>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a:t> </a:t>
            </a:r>
            <a:r>
              <a:rPr lang="ru-RU" dirty="0" smtClean="0"/>
              <a:t>     Помню</a:t>
            </a:r>
            <a:r>
              <a:rPr lang="ru-RU" dirty="0"/>
              <a:t>,  мама рассказывала один эпизод из жизни на войне. Это произошло  в селе  Волчья  Дольна в Польше. Немцы стояли на горе.  Подошли к селу ночью. Остановились под горой. А на рассвете начался бой. Мама вынесла в ближайший лес 7 раненых бойцов, в том числе командира. Вот за этот бой она была награждена  Медалью за боевые заслуги</a:t>
            </a:r>
            <a:r>
              <a:rPr lang="ru-RU" dirty="0" smtClean="0"/>
              <a:t>.</a:t>
            </a:r>
          </a:p>
          <a:p>
            <a:pPr marL="0" indent="0" algn="just">
              <a:buNone/>
            </a:pPr>
            <a:r>
              <a:rPr lang="ru-RU" dirty="0"/>
              <a:t>Что удивительно - в архиве Мемориала хранится  от руки написанное представление о награждении. </a:t>
            </a:r>
          </a:p>
          <a:p>
            <a:pPr marL="0" indent="0" algn="just">
              <a:buNone/>
            </a:pPr>
            <a:r>
              <a:rPr lang="ru-RU" dirty="0"/>
              <a:t>      После боя половину села заняли солдаты Красной армии, а половину - немцы. Село утопало в садах. А в садах  много яблонь с красивыми и крупными яблоками. Так захотелось им с подругой поесть яблок. А  везде -  немецкие  снайперы.  Но девчонки  забыли, что война беспощадна. Были молодые и бесстрашные, порой, глупые, как дети.  Мама полезла на яблоню. Вдруг сучок подломился под маминой ногой, и она упала. Это ее и спасло от неминуемой гибели. Снайперская  пуля просвистела возле уха.</a:t>
            </a:r>
          </a:p>
          <a:p>
            <a:pPr marL="0" indent="0" algn="just">
              <a:buNone/>
            </a:pPr>
            <a:endParaRPr lang="ru-RU" dirty="0"/>
          </a:p>
          <a:p>
            <a:pPr marL="0" indent="0" algn="just">
              <a:buNone/>
            </a:pPr>
            <a:endParaRPr lang="ru-RU" dirty="0" smtClean="0"/>
          </a:p>
          <a:p>
            <a:pPr marL="0" indent="0" algn="just">
              <a:buNone/>
            </a:pPr>
            <a:endParaRPr lang="ru-RU" dirty="0"/>
          </a:p>
        </p:txBody>
      </p:sp>
    </p:spTree>
    <p:extLst>
      <p:ext uri="{BB962C8B-B14F-4D97-AF65-F5344CB8AC3E}">
        <p14:creationId xmlns:p14="http://schemas.microsoft.com/office/powerpoint/2010/main" val="2547446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546091"/>
            <a:ext cx="8064896" cy="6065293"/>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a:t>       Порой времени не хватало на отдых. Отдыхали,  где  придется. Однажды это случилось в промежутке между боями. Мама отдыхала в машине. Часть медицинского персонала отдыхали возле костра на земле.  Снаряд попал прямо в центр костра. Все, кто был у костра, погибли.  Мама осталась жива.   </a:t>
            </a:r>
          </a:p>
          <a:p>
            <a:pPr marL="0" indent="0" algn="just">
              <a:buNone/>
            </a:pPr>
            <a:r>
              <a:rPr lang="ru-RU" dirty="0"/>
              <a:t>Рассказывать о своих подвигах не любила.  Только когда по телевизору показывали фильмы о войне, она плакала.  Вспоминала своих подруг: тех, кто погиб от пули, тифа.</a:t>
            </a:r>
          </a:p>
          <a:p>
            <a:pPr marL="0" indent="0" algn="just">
              <a:buNone/>
            </a:pPr>
            <a:r>
              <a:rPr lang="ru-RU" dirty="0"/>
              <a:t>      Мама в войну тоже переболела тифом. Молодой организм справился с этой болезнью. А вот врач с ее медсанчасти  умерла от этой болезни. Мама часто о ней вспоминала с большой грустью. Не смотря на все тяготы войны, они также влюблялись. Но недолго длилось у многих это счастье. Закончила мама войну в составе 121 Рыльска – Киевской Краснознаменной орденов А. Суворова и </a:t>
            </a:r>
            <a:r>
              <a:rPr lang="ru-RU" dirty="0" err="1"/>
              <a:t>Б.Хмельницкого</a:t>
            </a:r>
            <a:r>
              <a:rPr lang="ru-RU" dirty="0"/>
              <a:t> стрелковой дивизии  в Праге. На историческом  </a:t>
            </a:r>
            <a:r>
              <a:rPr lang="ru-RU" dirty="0" err="1"/>
              <a:t>Карловом</a:t>
            </a:r>
            <a:r>
              <a:rPr lang="ru-RU" dirty="0"/>
              <a:t> мосту молодые и счастливые праздновали победу. </a:t>
            </a:r>
          </a:p>
          <a:p>
            <a:pPr marL="0" indent="0" algn="just">
              <a:buNone/>
            </a:pPr>
            <a:endParaRPr lang="ru-RU" dirty="0" smtClean="0"/>
          </a:p>
          <a:p>
            <a:pPr marL="0" indent="0" algn="just">
              <a:buNone/>
            </a:pPr>
            <a:endParaRPr lang="ru-RU" dirty="0"/>
          </a:p>
        </p:txBody>
      </p:sp>
    </p:spTree>
    <p:extLst>
      <p:ext uri="{BB962C8B-B14F-4D97-AF65-F5344CB8AC3E}">
        <p14:creationId xmlns:p14="http://schemas.microsoft.com/office/powerpoint/2010/main" val="1220814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59532" y="260648"/>
            <a:ext cx="8064896" cy="6123269"/>
          </a:xfrm>
        </p:spPr>
        <p:txBody>
          <a:bodyPr>
            <a:normAutofit fontScale="925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lgn="just">
              <a:buNone/>
            </a:pPr>
            <a:r>
              <a:rPr lang="ru-RU" dirty="0" smtClean="0"/>
              <a:t>       После  </a:t>
            </a:r>
            <a:r>
              <a:rPr lang="ru-RU" dirty="0"/>
              <a:t>окончания войны маму направили в военный госпиталь в г. Ташкент. Там долечивались раненые бойцы Красной Армии.  Лишь в 1949г. мама  приехала в с. </a:t>
            </a:r>
            <a:r>
              <a:rPr lang="ru-RU" dirty="0" err="1"/>
              <a:t>Зубовка</a:t>
            </a:r>
            <a:r>
              <a:rPr lang="ru-RU" dirty="0"/>
              <a:t>  </a:t>
            </a:r>
            <a:r>
              <a:rPr lang="ru-RU" dirty="0" err="1"/>
              <a:t>Челно-Вершинского</a:t>
            </a:r>
            <a:r>
              <a:rPr lang="ru-RU" dirty="0"/>
              <a:t> района,  Куйбышевской области. Вышла замуж за нашего </a:t>
            </a:r>
            <a:r>
              <a:rPr lang="ru-RU" dirty="0" smtClean="0"/>
              <a:t>отца - </a:t>
            </a:r>
            <a:r>
              <a:rPr lang="ru-RU" dirty="0" err="1"/>
              <a:t>Абламонова</a:t>
            </a:r>
            <a:r>
              <a:rPr lang="ru-RU" dirty="0"/>
              <a:t> Алексея Гавриловича.  Всю жизнь проработала в </a:t>
            </a:r>
            <a:r>
              <a:rPr lang="ru-RU" dirty="0" err="1"/>
              <a:t>Зубовской</a:t>
            </a:r>
            <a:r>
              <a:rPr lang="ru-RU" dirty="0"/>
              <a:t> участковой больнице медсестрой.  Вырастили вместе с папой нас. Дали высшее образование. Брат и сестра пошли по стопам мамы, окончили Куйбышевский медицинский институт. Я  после окончания Куйбышевского планового института всю жизнь проработала в селе экономистом, бухгалтером.  Мама была медсестрой не только  по должности, а по зову сердца. </a:t>
            </a:r>
          </a:p>
          <a:p>
            <a:pPr marL="0" indent="0" algn="just">
              <a:buNone/>
            </a:pPr>
            <a:r>
              <a:rPr lang="ru-RU" dirty="0"/>
              <a:t>       Когда мы уже стали взрослыми мама ездила на встречи  с однополчанами в Киев, Москву, Орел, Курск. </a:t>
            </a:r>
          </a:p>
          <a:p>
            <a:pPr marL="0" indent="0" algn="just">
              <a:buNone/>
            </a:pPr>
            <a:r>
              <a:rPr lang="ru-RU" dirty="0"/>
              <a:t>     </a:t>
            </a:r>
            <a:r>
              <a:rPr lang="ru-RU" dirty="0" smtClean="0"/>
              <a:t>  </a:t>
            </a:r>
            <a:r>
              <a:rPr lang="ru-RU" dirty="0"/>
              <a:t>Когда мама умерла, то хоронить пришло все село. Люди в один голос говорили о маме, что она была </a:t>
            </a:r>
            <a:r>
              <a:rPr lang="ru-RU" dirty="0" smtClean="0"/>
              <a:t>«добрейшей </a:t>
            </a:r>
            <a:r>
              <a:rPr lang="ru-RU" dirty="0"/>
              <a:t>души человек». </a:t>
            </a:r>
          </a:p>
          <a:p>
            <a:pPr marL="0" indent="0" algn="just">
              <a:buNone/>
            </a:pPr>
            <a:endParaRPr lang="ru-RU" dirty="0"/>
          </a:p>
        </p:txBody>
      </p:sp>
    </p:spTree>
    <p:extLst>
      <p:ext uri="{BB962C8B-B14F-4D97-AF65-F5344CB8AC3E}">
        <p14:creationId xmlns:p14="http://schemas.microsoft.com/office/powerpoint/2010/main" val="1868578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211960" y="188640"/>
            <a:ext cx="5040560" cy="1944216"/>
          </a:xfrm>
        </p:spPr>
        <p:txBody>
          <a:bodyPr>
            <a:normAutofit fontScale="85000" lnSpcReduction="10000"/>
          </a:bodyPr>
          <a:lstStyle/>
          <a:p>
            <a:pPr marL="0" indent="0" algn="ctr">
              <a:buNone/>
            </a:pPr>
            <a:r>
              <a:rPr lang="ru-RU" dirty="0" smtClean="0"/>
              <a:t>	</a:t>
            </a:r>
            <a:endParaRPr lang="ru-RU" sz="900" dirty="0" smtClean="0"/>
          </a:p>
          <a:p>
            <a:pPr marL="0" indent="0" algn="ctr">
              <a:buNone/>
            </a:pPr>
            <a:endParaRPr lang="ru-RU" sz="1300" b="1" dirty="0"/>
          </a:p>
          <a:p>
            <a:pPr marL="0" indent="0">
              <a:buNone/>
            </a:pPr>
            <a:r>
              <a:rPr lang="ru-RU" i="1" dirty="0" smtClean="0"/>
              <a:t>«</a:t>
            </a:r>
            <a:r>
              <a:rPr lang="ru-RU" i="1" dirty="0"/>
              <a:t>И нет профессий человечней! Это точно!</a:t>
            </a:r>
          </a:p>
          <a:p>
            <a:pPr marL="0" indent="0">
              <a:buNone/>
            </a:pPr>
            <a:r>
              <a:rPr lang="ru-RU" i="1" dirty="0"/>
              <a:t>Но лишь когда от бога медсестра.</a:t>
            </a:r>
          </a:p>
          <a:p>
            <a:pPr marL="0" indent="0">
              <a:buNone/>
            </a:pPr>
            <a:r>
              <a:rPr lang="ru-RU" i="1" dirty="0"/>
              <a:t>И сутки напролет: и днем, и даже ночью</a:t>
            </a:r>
          </a:p>
          <a:p>
            <a:pPr marL="0" indent="0">
              <a:buNone/>
            </a:pPr>
            <a:r>
              <a:rPr lang="ru-RU" i="1" dirty="0"/>
              <a:t>В ее глазах не меркнет доброта…»</a:t>
            </a:r>
          </a:p>
          <a:p>
            <a:pPr marL="0" indent="0">
              <a:buNone/>
            </a:pPr>
            <a:endParaRPr lang="ru-RU" dirty="0"/>
          </a:p>
        </p:txBody>
      </p:sp>
      <p:pic>
        <p:nvPicPr>
          <p:cNvPr id="2050" name="Picture 2" descr="C:\Users\User\Desktop\2025\3. Март\Конкурс Памяти отцов и дедов\Проза\Бычкова С.Н. Кутузовский\Соседова Т.А\первая справ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92" y="848911"/>
            <a:ext cx="3478536" cy="4452298"/>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827584" y="4941168"/>
            <a:ext cx="7560840" cy="1224136"/>
          </a:xfrm>
          <a:prstGeom prst="rect">
            <a:avLst/>
          </a:prstGeom>
        </p:spPr>
        <p:txBody>
          <a:bodyPr vert="horz" lIns="91440" tIns="45720" rIns="91440" bIns="45720" rtlCol="0" anchor="ctr"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ru-RU" dirty="0" smtClean="0"/>
              <a:t>	</a:t>
            </a:r>
            <a:endParaRPr lang="ru-RU" sz="900" dirty="0" smtClean="0"/>
          </a:p>
          <a:p>
            <a:pPr marL="0" indent="0" algn="ctr">
              <a:buFont typeface="Arial" pitchFamily="34" charset="0"/>
              <a:buNone/>
            </a:pPr>
            <a:endParaRPr lang="ru-RU" sz="1300" b="1" dirty="0" smtClean="0"/>
          </a:p>
          <a:p>
            <a:pPr marL="0" indent="0" algn="ctr">
              <a:buNone/>
            </a:pPr>
            <a:r>
              <a:rPr lang="ru-RU" sz="2200" i="1" dirty="0" smtClean="0"/>
              <a:t>На фото медсестра Рогачева-</a:t>
            </a:r>
            <a:r>
              <a:rPr lang="ru-RU" sz="2200" i="1" dirty="0" err="1" smtClean="0"/>
              <a:t>Абламонова</a:t>
            </a:r>
            <a:r>
              <a:rPr lang="ru-RU" sz="2200" i="1" dirty="0" smtClean="0"/>
              <a:t> Л.А., первая справа</a:t>
            </a:r>
            <a:endParaRPr lang="ru-RU" sz="2200" dirty="0"/>
          </a:p>
        </p:txBody>
      </p:sp>
      <p:pic>
        <p:nvPicPr>
          <p:cNvPr id="2051" name="Picture 3" descr="C:\Users\User\Desktop\2025\3. Март\Конкурс Памяти отцов и дедов\Проза\Бычкова С.Н. Кутузовский\Соседова Т.А\на фото первая спара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531" y="2276873"/>
            <a:ext cx="458338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82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6" name="Объект 2"/>
          <p:cNvSpPr txBox="1">
            <a:spLocks/>
          </p:cNvSpPr>
          <p:nvPr/>
        </p:nvSpPr>
        <p:spPr>
          <a:xfrm>
            <a:off x="335957" y="4725144"/>
            <a:ext cx="8327598" cy="14401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ru-RU" dirty="0" smtClean="0"/>
              <a:t>	</a:t>
            </a:r>
            <a:endParaRPr lang="ru-RU" sz="900" dirty="0" smtClean="0"/>
          </a:p>
          <a:p>
            <a:pPr marL="0" indent="0" algn="ctr">
              <a:buFont typeface="Arial" pitchFamily="34" charset="0"/>
              <a:buNone/>
            </a:pPr>
            <a:endParaRPr lang="ru-RU" sz="1300" b="1" dirty="0" smtClean="0"/>
          </a:p>
          <a:p>
            <a:pPr marL="0" indent="0" algn="ctr">
              <a:buNone/>
            </a:pPr>
            <a:r>
              <a:rPr lang="ru-RU" sz="2200" i="1" dirty="0"/>
              <a:t>Лидия  </a:t>
            </a:r>
            <a:r>
              <a:rPr lang="ru-RU" sz="2200" i="1" dirty="0" err="1"/>
              <a:t>Арсентьевна</a:t>
            </a:r>
            <a:r>
              <a:rPr lang="ru-RU" sz="2200" i="1" dirty="0"/>
              <a:t> Рогачева-</a:t>
            </a:r>
            <a:r>
              <a:rPr lang="ru-RU" sz="2200" i="1" dirty="0" err="1"/>
              <a:t>Абламонова</a:t>
            </a:r>
            <a:r>
              <a:rPr lang="ru-RU" sz="2200" i="1" dirty="0"/>
              <a:t> </a:t>
            </a:r>
            <a:r>
              <a:rPr lang="ru-RU" sz="2200" i="1" dirty="0" smtClean="0"/>
              <a:t> </a:t>
            </a:r>
            <a:endParaRPr lang="ru-RU" sz="2200" dirty="0"/>
          </a:p>
        </p:txBody>
      </p:sp>
      <p:pic>
        <p:nvPicPr>
          <p:cNvPr id="3074" name="Picture 2" descr="C:\Users\User\Desktop\2025\3. Март\Конкурс Памяти отцов и дедов\Проза\Бычкова С.Н. Кутузовский\Соседова Т.А\б.Лида курсы медсесте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66" y="836712"/>
            <a:ext cx="3794257" cy="46085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2025\3. Март\Конкурс Памяти отцов и дедов\Проза\Бычкова С.Н. Кутузовский\Соседова Т.А\20р.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730293"/>
            <a:ext cx="2992638" cy="471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95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323528" y="1340768"/>
            <a:ext cx="4068452" cy="5805264"/>
          </a:xfrm>
        </p:spPr>
        <p:txBody>
          <a:bodyPr>
            <a:normAutofit/>
          </a:bodyPr>
          <a:lstStyle/>
          <a:p>
            <a:pPr marL="0" indent="0" algn="just">
              <a:buNone/>
            </a:pPr>
            <a:r>
              <a:rPr lang="ru-RU" dirty="0"/>
              <a:t>	</a:t>
            </a:r>
            <a:r>
              <a:rPr lang="ru-RU" sz="2600" b="1" dirty="0" smtClean="0"/>
              <a:t>О России</a:t>
            </a:r>
            <a:endParaRPr lang="ru-RU" sz="2600" b="1" dirty="0"/>
          </a:p>
          <a:p>
            <a:pPr marL="0" indent="0" algn="just">
              <a:buNone/>
            </a:pPr>
            <a:endParaRPr lang="ru-RU" sz="800" dirty="0" smtClean="0"/>
          </a:p>
          <a:p>
            <a:pPr marL="0" indent="0" algn="just">
              <a:buNone/>
            </a:pPr>
            <a:r>
              <a:rPr lang="ru-RU" sz="2200" dirty="0"/>
              <a:t>Обнимите меня синие туманы</a:t>
            </a:r>
          </a:p>
          <a:p>
            <a:pPr marL="0" indent="0" algn="just">
              <a:buNone/>
            </a:pPr>
            <a:r>
              <a:rPr lang="ru-RU" sz="2200" dirty="0"/>
              <a:t>Растопите лёд в моей душе</a:t>
            </a:r>
          </a:p>
          <a:p>
            <a:pPr marL="0" indent="0" algn="just">
              <a:buNone/>
            </a:pPr>
            <a:r>
              <a:rPr lang="ru-RU" sz="2200" dirty="0"/>
              <a:t>Загорится сердце жарким пламенем</a:t>
            </a:r>
          </a:p>
          <a:p>
            <a:pPr marL="0" indent="0" algn="just">
              <a:buNone/>
            </a:pPr>
            <a:r>
              <a:rPr lang="ru-RU" sz="2200" dirty="0"/>
              <a:t>И тогда услышат все</a:t>
            </a:r>
            <a:r>
              <a:rPr lang="ru-RU" sz="2200" dirty="0" smtClean="0"/>
              <a:t>!</a:t>
            </a:r>
          </a:p>
          <a:p>
            <a:pPr marL="0" indent="0" algn="just">
              <a:buNone/>
            </a:pPr>
            <a:endParaRPr lang="ru-RU" sz="1000" dirty="0"/>
          </a:p>
          <a:p>
            <a:pPr marL="0" indent="0" algn="just">
              <a:buNone/>
            </a:pPr>
            <a:r>
              <a:rPr lang="ru-RU" sz="2200" dirty="0" smtClean="0"/>
              <a:t>Как </a:t>
            </a:r>
            <a:r>
              <a:rPr lang="ru-RU" sz="2200" dirty="0"/>
              <a:t>люблю я, край мой Святорусский!</a:t>
            </a:r>
          </a:p>
          <a:p>
            <a:pPr marL="0" indent="0" algn="just">
              <a:buNone/>
            </a:pPr>
            <a:r>
              <a:rPr lang="ru-RU" sz="2200" dirty="0" smtClean="0"/>
              <a:t>Отчий </a:t>
            </a:r>
            <a:r>
              <a:rPr lang="ru-RU" sz="2200" dirty="0"/>
              <a:t>дом, Великих кобзарей!</a:t>
            </a:r>
          </a:p>
          <a:p>
            <a:pPr marL="0" indent="0" algn="just">
              <a:buNone/>
            </a:pPr>
            <a:r>
              <a:rPr lang="ru-RU" sz="2200" dirty="0" smtClean="0"/>
              <a:t>Здесь </a:t>
            </a:r>
            <a:r>
              <a:rPr lang="ru-RU" sz="2200" dirty="0"/>
              <a:t>родился Лермонтов!</a:t>
            </a:r>
          </a:p>
          <a:p>
            <a:pPr marL="0" indent="0" algn="just">
              <a:buNone/>
            </a:pPr>
            <a:r>
              <a:rPr lang="ru-RU" sz="2200" dirty="0" smtClean="0"/>
              <a:t>Родился </a:t>
            </a:r>
            <a:r>
              <a:rPr lang="ru-RU" sz="2200" dirty="0"/>
              <a:t>Пушкин!</a:t>
            </a:r>
          </a:p>
          <a:p>
            <a:pPr marL="0" indent="0" algn="just">
              <a:buNone/>
            </a:pPr>
            <a:r>
              <a:rPr lang="ru-RU" sz="2200" dirty="0" smtClean="0"/>
              <a:t>Силою </a:t>
            </a:r>
            <a:r>
              <a:rPr lang="ru-RU" sz="2200" dirty="0"/>
              <a:t>Земли моей</a:t>
            </a:r>
            <a:r>
              <a:rPr lang="ru-RU" sz="2200" dirty="0" smtClean="0"/>
              <a:t>!!!</a:t>
            </a:r>
            <a:endParaRPr lang="ru-RU" sz="2200" dirty="0"/>
          </a:p>
          <a:p>
            <a:pPr marL="0" indent="0" algn="just">
              <a:buNone/>
            </a:pPr>
            <a:endParaRPr lang="ru-RU" sz="22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6" name="Объект 2"/>
          <p:cNvSpPr txBox="1">
            <a:spLocks/>
          </p:cNvSpPr>
          <p:nvPr/>
        </p:nvSpPr>
        <p:spPr>
          <a:xfrm>
            <a:off x="4700772" y="1340768"/>
            <a:ext cx="4192458" cy="432048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Clr>
                <a:srgbClr val="AD0101"/>
              </a:buClr>
              <a:buNone/>
            </a:pPr>
            <a:r>
              <a:rPr lang="ru-RU" sz="2200" dirty="0">
                <a:solidFill>
                  <a:srgbClr val="303030"/>
                </a:solidFill>
              </a:rPr>
              <a:t>Земля моя! Великое творенье!</a:t>
            </a:r>
          </a:p>
          <a:p>
            <a:pPr marL="0" indent="0" algn="just">
              <a:buClr>
                <a:srgbClr val="AD0101"/>
              </a:buClr>
              <a:buNone/>
            </a:pPr>
            <a:r>
              <a:rPr lang="ru-RU" sz="2200" dirty="0">
                <a:solidFill>
                  <a:srgbClr val="303030"/>
                </a:solidFill>
              </a:rPr>
              <a:t>Любишь ль ты меня, как я тебя.</a:t>
            </a:r>
          </a:p>
          <a:p>
            <a:pPr marL="0" indent="0" algn="just">
              <a:buClr>
                <a:srgbClr val="AD0101"/>
              </a:buClr>
              <a:buNone/>
            </a:pPr>
            <a:r>
              <a:rPr lang="ru-RU" sz="2200" dirty="0">
                <a:solidFill>
                  <a:srgbClr val="303030"/>
                </a:solidFill>
              </a:rPr>
              <a:t>В тебе ищу я силы, вдохновенье.</a:t>
            </a:r>
          </a:p>
          <a:p>
            <a:pPr marL="0" indent="0" algn="just">
              <a:buClr>
                <a:srgbClr val="AD0101"/>
              </a:buClr>
              <a:buNone/>
            </a:pPr>
            <a:r>
              <a:rPr lang="ru-RU" sz="2200" dirty="0">
                <a:solidFill>
                  <a:srgbClr val="303030"/>
                </a:solidFill>
              </a:rPr>
              <a:t>Чтобы вернуть любовь издалека!</a:t>
            </a:r>
          </a:p>
          <a:p>
            <a:pPr marL="0" indent="0" algn="just">
              <a:buClr>
                <a:srgbClr val="AD0101"/>
              </a:buClr>
              <a:buNone/>
            </a:pPr>
            <a:endParaRPr lang="ru-RU" sz="1000" dirty="0" smtClean="0">
              <a:solidFill>
                <a:srgbClr val="303030"/>
              </a:solidFill>
            </a:endParaRPr>
          </a:p>
          <a:p>
            <a:pPr marL="0" indent="0" algn="just">
              <a:buClr>
                <a:srgbClr val="AD0101"/>
              </a:buClr>
              <a:buNone/>
            </a:pPr>
            <a:r>
              <a:rPr lang="ru-RU" sz="2200" dirty="0" smtClean="0">
                <a:solidFill>
                  <a:srgbClr val="303030"/>
                </a:solidFill>
              </a:rPr>
              <a:t>Пока </a:t>
            </a:r>
            <a:r>
              <a:rPr lang="ru-RU" sz="2200" dirty="0">
                <a:solidFill>
                  <a:srgbClr val="303030"/>
                </a:solidFill>
              </a:rPr>
              <a:t>жива, пока дышу я </a:t>
            </a:r>
          </a:p>
          <a:p>
            <a:pPr marL="0" indent="0" algn="just">
              <a:buClr>
                <a:srgbClr val="AD0101"/>
              </a:buClr>
              <a:buNone/>
            </a:pPr>
            <a:r>
              <a:rPr lang="ru-RU" sz="2200" dirty="0" smtClean="0">
                <a:solidFill>
                  <a:srgbClr val="303030"/>
                </a:solidFill>
              </a:rPr>
              <a:t>Буду </a:t>
            </a:r>
            <a:r>
              <a:rPr lang="ru-RU" sz="2200" dirty="0">
                <a:solidFill>
                  <a:srgbClr val="303030"/>
                </a:solidFill>
              </a:rPr>
              <a:t>славить Родину </a:t>
            </a:r>
            <a:r>
              <a:rPr lang="ru-RU" sz="2200" dirty="0" smtClean="0">
                <a:solidFill>
                  <a:srgbClr val="303030"/>
                </a:solidFill>
              </a:rPr>
              <a:t>мою</a:t>
            </a:r>
          </a:p>
          <a:p>
            <a:pPr marL="0" indent="0" algn="just">
              <a:buClr>
                <a:srgbClr val="AD0101"/>
              </a:buClr>
              <a:buNone/>
            </a:pPr>
            <a:r>
              <a:rPr lang="ru-RU" sz="2200" dirty="0" smtClean="0">
                <a:solidFill>
                  <a:srgbClr val="303030"/>
                </a:solidFill>
              </a:rPr>
              <a:t>Её леса, поля, озёра, реки голубые</a:t>
            </a:r>
          </a:p>
          <a:p>
            <a:pPr marL="0" indent="0" algn="just">
              <a:buClr>
                <a:srgbClr val="AD0101"/>
              </a:buClr>
              <a:buNone/>
            </a:pPr>
            <a:r>
              <a:rPr lang="ru-RU" sz="2200" dirty="0" smtClean="0">
                <a:solidFill>
                  <a:srgbClr val="303030"/>
                </a:solidFill>
              </a:rPr>
              <a:t>И </a:t>
            </a:r>
            <a:r>
              <a:rPr lang="ru-RU" sz="2200" dirty="0">
                <a:solidFill>
                  <a:srgbClr val="303030"/>
                </a:solidFill>
              </a:rPr>
              <a:t>мой Народ – России гордую красу!</a:t>
            </a:r>
          </a:p>
          <a:p>
            <a:pPr marL="0" indent="0">
              <a:buClr>
                <a:srgbClr val="AD0101"/>
              </a:buClr>
              <a:buFont typeface="Arial" pitchFamily="34" charset="0"/>
              <a:buNone/>
            </a:pPr>
            <a:endParaRPr lang="ru-RU" dirty="0">
              <a:solidFill>
                <a:srgbClr val="303030"/>
              </a:solidFill>
            </a:endParaRPr>
          </a:p>
        </p:txBody>
      </p:sp>
      <p:sp>
        <p:nvSpPr>
          <p:cNvPr id="2" name="TextBox 1"/>
          <p:cNvSpPr txBox="1"/>
          <p:nvPr/>
        </p:nvSpPr>
        <p:spPr>
          <a:xfrm>
            <a:off x="4788024" y="5431757"/>
            <a:ext cx="4465246" cy="738664"/>
          </a:xfrm>
          <a:prstGeom prst="rect">
            <a:avLst/>
          </a:prstGeom>
          <a:noFill/>
        </p:spPr>
        <p:txBody>
          <a:bodyPr wrap="square" rtlCol="0">
            <a:spAutoFit/>
          </a:bodyPr>
          <a:lstStyle/>
          <a:p>
            <a:r>
              <a:rPr lang="ru-RU" sz="1900" dirty="0" smtClean="0">
                <a:solidFill>
                  <a:srgbClr val="303030"/>
                </a:solidFill>
              </a:rPr>
              <a:t>Автор:</a:t>
            </a:r>
            <a:r>
              <a:rPr lang="ru-RU" sz="2100" dirty="0" smtClean="0">
                <a:solidFill>
                  <a:srgbClr val="303030"/>
                </a:solidFill>
              </a:rPr>
              <a:t> </a:t>
            </a:r>
            <a:r>
              <a:rPr lang="ru-RU" sz="2100" i="1" dirty="0" smtClean="0">
                <a:solidFill>
                  <a:srgbClr val="303030"/>
                </a:solidFill>
              </a:rPr>
              <a:t>Фечина Лидия Александровна,</a:t>
            </a:r>
          </a:p>
          <a:p>
            <a:r>
              <a:rPr lang="ru-RU" sz="2100" i="1" dirty="0" smtClean="0">
                <a:solidFill>
                  <a:srgbClr val="303030"/>
                </a:solidFill>
              </a:rPr>
              <a:t>           п. Суходол</a:t>
            </a:r>
            <a:endParaRPr lang="ru-RU" sz="2100" i="1" dirty="0">
              <a:solidFill>
                <a:srgbClr val="303030"/>
              </a:solidFill>
            </a:endParaRPr>
          </a:p>
        </p:txBody>
      </p:sp>
    </p:spTree>
    <p:extLst>
      <p:ext uri="{BB962C8B-B14F-4D97-AF65-F5344CB8AC3E}">
        <p14:creationId xmlns:p14="http://schemas.microsoft.com/office/powerpoint/2010/main" val="4100069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125506" y="332656"/>
            <a:ext cx="8532948" cy="6768752"/>
          </a:xfrm>
        </p:spPr>
        <p:txBody>
          <a:bodyPr>
            <a:normAutofit fontScale="9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r>
              <a:rPr lang="ru-RU" dirty="0"/>
              <a:t>	</a:t>
            </a:r>
            <a:r>
              <a:rPr lang="ru-RU" sz="2800" b="1" dirty="0" smtClean="0"/>
              <a:t>Очерк </a:t>
            </a:r>
            <a:r>
              <a:rPr lang="ru-RU" sz="2800" b="1" dirty="0"/>
              <a:t>«Пример для гордости и подражания</a:t>
            </a:r>
            <a:r>
              <a:rPr lang="ru-RU" sz="2800" b="1" dirty="0" smtClean="0"/>
              <a:t>»</a:t>
            </a:r>
          </a:p>
          <a:p>
            <a:pPr marL="0" indent="0" algn="ctr">
              <a:buNone/>
            </a:pPr>
            <a:endParaRPr lang="ru-RU" sz="2800" b="1" dirty="0"/>
          </a:p>
          <a:p>
            <a:pPr indent="0" algn="just">
              <a:lnSpc>
                <a:spcPct val="115000"/>
              </a:lnSpc>
              <a:spcAft>
                <a:spcPts val="0"/>
              </a:spcAft>
              <a:buNone/>
            </a:pPr>
            <a:r>
              <a:rPr lang="ru-RU" sz="900" dirty="0" smtClean="0">
                <a:ea typeface="Calibri"/>
                <a:cs typeface="Times New Roman"/>
              </a:rPr>
              <a:t>	</a:t>
            </a:r>
            <a:r>
              <a:rPr lang="ru-RU" dirty="0" smtClean="0">
                <a:ea typeface="Calibri"/>
                <a:cs typeface="Times New Roman"/>
              </a:rPr>
              <a:t>Нина</a:t>
            </a:r>
            <a:r>
              <a:rPr lang="ru-RU" dirty="0">
                <a:ea typeface="Calibri"/>
                <a:cs typeface="Times New Roman"/>
              </a:rPr>
              <a:t>… Так звали мою прабабушку, девочку с душой, опалённой войной. Во время войны ей не пришлось играть в куклы – она работала на тракторе. Она была настоящим героем своего времени,</a:t>
            </a:r>
            <a:r>
              <a:rPr lang="ru-RU" dirty="0">
                <a:latin typeface="Calibri"/>
                <a:ea typeface="Calibri"/>
                <a:cs typeface="Times New Roman"/>
              </a:rPr>
              <a:t> </a:t>
            </a:r>
            <a:r>
              <a:rPr lang="ru-RU" dirty="0">
                <a:ea typeface="Calibri"/>
                <a:cs typeface="Times New Roman"/>
              </a:rPr>
              <a:t>ковавшая победу в тылу. Ей едва исполнилось одиннадцать, когда её ладони сжали рычаги трактора «</a:t>
            </a:r>
            <a:r>
              <a:rPr lang="ru-RU" dirty="0" err="1">
                <a:ea typeface="Calibri"/>
                <a:cs typeface="Times New Roman"/>
              </a:rPr>
              <a:t>Нати</a:t>
            </a:r>
            <a:r>
              <a:rPr lang="ru-RU" dirty="0">
                <a:ea typeface="Calibri"/>
                <a:cs typeface="Times New Roman"/>
              </a:rPr>
              <a:t>» – машины, ставшей на время продолжением её воли и стойкости</a:t>
            </a:r>
            <a:r>
              <a:rPr lang="ru-RU" dirty="0" smtClean="0">
                <a:ea typeface="Calibri"/>
                <a:cs typeface="Times New Roman"/>
              </a:rPr>
              <a:t>.</a:t>
            </a:r>
          </a:p>
          <a:p>
            <a:pPr indent="0" algn="just">
              <a:lnSpc>
                <a:spcPct val="115000"/>
              </a:lnSpc>
              <a:spcAft>
                <a:spcPts val="0"/>
              </a:spcAft>
              <a:buNone/>
            </a:pPr>
            <a:r>
              <a:rPr lang="ru-RU" dirty="0" smtClean="0">
                <a:ea typeface="Calibri"/>
                <a:cs typeface="Times New Roman"/>
              </a:rPr>
              <a:t>	Бабушка </a:t>
            </a:r>
            <a:r>
              <a:rPr lang="ru-RU" dirty="0">
                <a:ea typeface="Calibri"/>
                <a:cs typeface="Times New Roman"/>
              </a:rPr>
              <a:t>росла в сельской местности, детство её, как и у многих в то время, было горьким на вкус. Большая семья, восемь голодных ртов, рано осиротевших после смерти отца. Мать тянула лямку одна, из последних сил стараясь прокормить детей. И когда грянула война, Нина, как старшая, не смогла остаться в стороне. Сердце, несмотря на юный возраст, горело желанием помочь Родине. Она не испугалась трудностей. </a:t>
            </a:r>
            <a:endParaRPr lang="ru-RU"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31391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85800"/>
            <a:ext cx="8424936" cy="5767536"/>
          </a:xfrm>
        </p:spPr>
        <p:txBody>
          <a:bodyPr>
            <a:normAutofit fontScale="92500" lnSpcReduction="10000"/>
          </a:bodyPr>
          <a:lstStyle/>
          <a:p>
            <a:pPr marL="0" indent="0" algn="just">
              <a:buNone/>
            </a:pPr>
            <a:r>
              <a:rPr lang="ru-RU" dirty="0" smtClean="0"/>
              <a:t>	</a:t>
            </a:r>
            <a:r>
              <a:rPr lang="ru-RU" i="1" dirty="0" smtClean="0"/>
              <a:t>Станция </a:t>
            </a:r>
            <a:r>
              <a:rPr lang="ru-RU" i="1" dirty="0"/>
              <a:t>Стрельна, Ленинградская область 19.08.1941. Письмо от Кузнецова Тимофея </a:t>
            </a:r>
            <a:r>
              <a:rPr lang="ru-RU" i="1" dirty="0" smtClean="0"/>
              <a:t>Андреевича:</a:t>
            </a:r>
            <a:endParaRPr lang="ru-RU" i="1" dirty="0"/>
          </a:p>
          <a:p>
            <a:pPr marL="0" indent="0" algn="just">
              <a:buNone/>
            </a:pPr>
            <a:r>
              <a:rPr lang="ru-RU" dirty="0" smtClean="0"/>
              <a:t>	«</a:t>
            </a:r>
            <a:r>
              <a:rPr lang="ru-RU" dirty="0"/>
              <a:t>Письмо от вашего мужа Тимофея. Добрый день, многоуважаемая супруга Паша и любимые мои детки – Коля, Ваня, Натуся, Шура! Посылаю я вам свой горячий поцелуй. Пришла пора расстаться с вами и вряд ли увидимся теперь, уважаемая супруга и любимые мои детки». Эти слова стали единственной ниточкой, связывающей семью с прадедом. И как сказал Тимофей Андреевич, они больше не увиделись. В итоге, моей семье пришло извещение от военкомата: «Пропал без вести в боях под Ленинградом».</a:t>
            </a:r>
          </a:p>
          <a:p>
            <a:pPr marL="0" indent="0" algn="just">
              <a:buNone/>
            </a:pPr>
            <a:r>
              <a:rPr lang="ru-RU" dirty="0"/>
              <a:t>Долгие годы семья пыталась узнать его судьбу. Бабушка писала запросы в архивы, искала однополчан. Но война надёжно спрятала следы. Лишь в 2010-х годах, благодаря открытым базам данных Минобороны, удалось выяснить: прадед числился в списках красноармейцев. Он пропал без вести под Ленинградом. Десятки тысяч солдат погибли или пропали без вести в тех «котлах». Среди них, вероятно, был и мой прадед.</a:t>
            </a:r>
          </a:p>
          <a:p>
            <a:pPr marL="0" indent="0">
              <a:buNone/>
            </a:pPr>
            <a:endParaRPr lang="ru-RU" dirty="0"/>
          </a:p>
        </p:txBody>
      </p:sp>
      <p:sp>
        <p:nvSpPr>
          <p:cNvPr id="4" name="Заголовок 1"/>
          <p:cNvSpPr>
            <a:spLocks noGrp="1"/>
          </p:cNvSpPr>
          <p:nvPr>
            <p:ph type="title"/>
          </p:nvPr>
        </p:nvSpPr>
        <p:spPr>
          <a:xfrm>
            <a:off x="611560" y="-315416"/>
            <a:ext cx="7560840" cy="830916"/>
          </a:xfrm>
        </p:spPr>
        <p:txBody>
          <a:bodyPr>
            <a:normAutofit/>
          </a:bodyPr>
          <a:lstStyle/>
          <a:p>
            <a:pPr algn="ctr"/>
            <a:r>
              <a:rPr lang="ru-RU" sz="3800" dirty="0" smtClean="0">
                <a:solidFill>
                  <a:schemeClr val="bg1"/>
                </a:solidFill>
              </a:rPr>
              <a:t>Патриотическая проза</a:t>
            </a:r>
            <a:endParaRPr lang="ru-RU" sz="3800" dirty="0">
              <a:solidFill>
                <a:schemeClr val="bg1"/>
              </a:solidFill>
            </a:endParaRPr>
          </a:p>
        </p:txBody>
      </p:sp>
    </p:spTree>
    <p:extLst>
      <p:ext uri="{BB962C8B-B14F-4D97-AF65-F5344CB8AC3E}">
        <p14:creationId xmlns:p14="http://schemas.microsoft.com/office/powerpoint/2010/main" val="907198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125506" y="127751"/>
            <a:ext cx="8532948" cy="7200800"/>
          </a:xfrm>
        </p:spPr>
        <p:txBody>
          <a:bodyPr>
            <a:normAutofit fontScale="92500" lnSpcReduction="20000"/>
          </a:bodyPr>
          <a:lstStyle/>
          <a:p>
            <a:pPr marL="0" indent="0" algn="ctr">
              <a:buNone/>
            </a:pPr>
            <a:r>
              <a:rPr lang="ru-RU" dirty="0" smtClean="0"/>
              <a:t>	</a:t>
            </a:r>
            <a:endParaRPr lang="ru-RU" sz="900" dirty="0" smtClean="0"/>
          </a:p>
          <a:p>
            <a:pPr indent="0" algn="just">
              <a:lnSpc>
                <a:spcPct val="115000"/>
              </a:lnSpc>
              <a:spcAft>
                <a:spcPts val="0"/>
              </a:spcAft>
              <a:buNone/>
            </a:pPr>
            <a:r>
              <a:rPr lang="ru-RU" sz="900" dirty="0" smtClean="0">
                <a:ea typeface="Calibri"/>
                <a:cs typeface="Times New Roman"/>
              </a:rPr>
              <a:t>	</a:t>
            </a:r>
            <a:r>
              <a:rPr lang="ru-RU" dirty="0">
                <a:ea typeface="Calibri"/>
                <a:cs typeface="Times New Roman"/>
              </a:rPr>
              <a:t> Трактор – это не игрушка, а тяжелый труд, требующий ответственности и сноровки. Бабушка Нина училась быстро и старалась делать свою работу хорошо. Она помогала возделывать поля, перевозить грузы и выполнять другие задачи, необходимые для поддержания жизни в тылу и на фронте. Ее усердие и преданность делу были примером для многих. </a:t>
            </a:r>
            <a:endParaRPr lang="ru-RU" sz="1800" dirty="0">
              <a:latin typeface="Calibri"/>
              <a:ea typeface="Calibri"/>
              <a:cs typeface="Times New Roman"/>
            </a:endParaRPr>
          </a:p>
          <a:p>
            <a:pPr indent="0" algn="just">
              <a:lnSpc>
                <a:spcPct val="115000"/>
              </a:lnSpc>
              <a:spcAft>
                <a:spcPts val="0"/>
              </a:spcAft>
              <a:buNone/>
            </a:pPr>
            <a:r>
              <a:rPr lang="ru-RU" dirty="0" smtClean="0">
                <a:ea typeface="Calibri"/>
                <a:cs typeface="Times New Roman"/>
              </a:rPr>
              <a:t>	Прабабушка </a:t>
            </a:r>
            <a:r>
              <a:rPr lang="ru-RU" dirty="0">
                <a:ea typeface="Calibri"/>
                <a:cs typeface="Times New Roman"/>
              </a:rPr>
              <a:t>не жаловалась на трудности. Голод, усталость, страх – все это уходило на второй план перед общей целью. Она была готова жертвовать собой, чтобы помочь своей стране. Ее работа в тылу была не менее важной, чем подвиги солдат на фронте.</a:t>
            </a:r>
            <a:endParaRPr lang="ru-RU" sz="1800" dirty="0">
              <a:latin typeface="Calibri"/>
              <a:ea typeface="Calibri"/>
              <a:cs typeface="Times New Roman"/>
            </a:endParaRPr>
          </a:p>
          <a:p>
            <a:pPr indent="0" algn="just">
              <a:lnSpc>
                <a:spcPct val="115000"/>
              </a:lnSpc>
              <a:spcAft>
                <a:spcPts val="0"/>
              </a:spcAft>
              <a:buNone/>
            </a:pPr>
            <a:r>
              <a:rPr lang="ru-RU" dirty="0" smtClean="0">
                <a:ea typeface="Calibri"/>
                <a:cs typeface="Times New Roman"/>
              </a:rPr>
              <a:t>	После </a:t>
            </a:r>
            <a:r>
              <a:rPr lang="ru-RU" dirty="0">
                <a:ea typeface="Calibri"/>
                <a:cs typeface="Times New Roman"/>
              </a:rPr>
              <a:t>войны бабушка Нина работала на элеваторе грузчиком. В двадцать два года, движимая патриотическим порывом, добровольцем ушла в армию и отправилась служить в Германию. Демобилизовавшись в двадцать шесть, она приехала в Куйбышев, где устроилась на завод «Экран». И только выйдя на пенсию, вернулась на свою малую родину, в тихий поселок Сургут.</a:t>
            </a:r>
            <a:endParaRPr lang="ru-RU" sz="18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50657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125506" y="260648"/>
            <a:ext cx="8532948" cy="5616624"/>
          </a:xfrm>
        </p:spPr>
        <p:txBody>
          <a:bodyPr>
            <a:normAutofit fontScale="92500" lnSpcReduction="10000"/>
          </a:bodyPr>
          <a:lstStyle/>
          <a:p>
            <a:pPr marL="0" indent="0" algn="ctr">
              <a:buNone/>
            </a:pPr>
            <a:r>
              <a:rPr lang="ru-RU" dirty="0" smtClean="0"/>
              <a:t>	</a:t>
            </a:r>
            <a:endParaRPr lang="ru-RU" sz="900" dirty="0" smtClean="0"/>
          </a:p>
          <a:p>
            <a:pPr indent="0" algn="just">
              <a:lnSpc>
                <a:spcPct val="115000"/>
              </a:lnSpc>
              <a:spcAft>
                <a:spcPts val="0"/>
              </a:spcAft>
              <a:buNone/>
            </a:pPr>
            <a:r>
              <a:rPr lang="ru-RU" sz="900" dirty="0" smtClean="0">
                <a:ea typeface="Calibri"/>
                <a:cs typeface="Times New Roman"/>
              </a:rPr>
              <a:t>	</a:t>
            </a:r>
            <a:r>
              <a:rPr lang="ru-RU" dirty="0">
                <a:ea typeface="Calibri"/>
                <a:cs typeface="Times New Roman"/>
              </a:rPr>
              <a:t> Прабабушка вспоминала о своих трудовых подвигах с гордостью и тихим достоинством. Она – мой личный герой, символ мужества и неиссякаемого трудолюбия. Ее история стала частью наследия нашей семьи и напоминанием о том, что даже самые маленькие люди могут сделать великие дела, если в его сердце горит огонь любви к Родине.</a:t>
            </a:r>
            <a:endParaRPr lang="ru-RU" sz="1800" dirty="0">
              <a:latin typeface="Calibri"/>
              <a:ea typeface="Calibri"/>
              <a:cs typeface="Times New Roman"/>
            </a:endParaRPr>
          </a:p>
          <a:p>
            <a:pPr indent="0" algn="just">
              <a:lnSpc>
                <a:spcPct val="115000"/>
              </a:lnSpc>
              <a:spcAft>
                <a:spcPts val="0"/>
              </a:spcAft>
              <a:buNone/>
            </a:pPr>
            <a:r>
              <a:rPr lang="ru-RU" dirty="0">
                <a:ea typeface="Calibri"/>
                <a:cs typeface="Times New Roman"/>
              </a:rPr>
              <a:t>Моя прабабушка, Царева Нина Ивановна, навсегда останется для меня и моей семьи примером истинного героизма, самоотверженности и преданности долгу. Её история учит меня ценить труд, помнить о прошлом и никогда не забывать о тех, кто ковал победу в тылу и на фронте.</a:t>
            </a:r>
            <a:endParaRPr lang="ru-RU" sz="18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
        <p:nvSpPr>
          <p:cNvPr id="6" name="TextBox 5"/>
          <p:cNvSpPr txBox="1"/>
          <p:nvPr/>
        </p:nvSpPr>
        <p:spPr>
          <a:xfrm>
            <a:off x="3707904" y="5090909"/>
            <a:ext cx="5436096" cy="769441"/>
          </a:xfrm>
          <a:prstGeom prst="rect">
            <a:avLst/>
          </a:prstGeom>
          <a:noFill/>
        </p:spPr>
        <p:txBody>
          <a:bodyPr wrap="square" rtlCol="0">
            <a:spAutoFit/>
          </a:bodyPr>
          <a:lstStyle/>
          <a:p>
            <a:r>
              <a:rPr lang="ru-RU" sz="2100" dirty="0" smtClean="0">
                <a:solidFill>
                  <a:srgbClr val="303030"/>
                </a:solidFill>
              </a:rPr>
              <a:t>Автор: </a:t>
            </a:r>
            <a:r>
              <a:rPr lang="ru-RU" sz="2200" i="1" dirty="0" err="1" smtClean="0">
                <a:solidFill>
                  <a:srgbClr val="303030"/>
                </a:solidFill>
              </a:rPr>
              <a:t>Ваченкова</a:t>
            </a:r>
            <a:r>
              <a:rPr lang="ru-RU" sz="2200" i="1" dirty="0" smtClean="0">
                <a:solidFill>
                  <a:srgbClr val="303030"/>
                </a:solidFill>
              </a:rPr>
              <a:t> Кристина Александровна,</a:t>
            </a:r>
          </a:p>
          <a:p>
            <a:r>
              <a:rPr lang="ru-RU" sz="2200" i="1" dirty="0" smtClean="0">
                <a:solidFill>
                  <a:srgbClr val="303030"/>
                </a:solidFill>
              </a:rPr>
              <a:t>           п. Сургут</a:t>
            </a:r>
            <a:endParaRPr lang="ru-RU" sz="2200" i="1" dirty="0">
              <a:solidFill>
                <a:srgbClr val="303030"/>
              </a:solidFill>
            </a:endParaRPr>
          </a:p>
        </p:txBody>
      </p:sp>
    </p:spTree>
    <p:extLst>
      <p:ext uri="{BB962C8B-B14F-4D97-AF65-F5344CB8AC3E}">
        <p14:creationId xmlns:p14="http://schemas.microsoft.com/office/powerpoint/2010/main" val="2901283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Патриотический рисунок</a:t>
            </a:r>
            <a:endParaRPr lang="ru-RU" sz="3800" dirty="0">
              <a:solidFill>
                <a:schemeClr val="bg1"/>
              </a:solidFill>
            </a:endParaRPr>
          </a:p>
        </p:txBody>
      </p:sp>
      <p:sp>
        <p:nvSpPr>
          <p:cNvPr id="5" name="Объект 2"/>
          <p:cNvSpPr>
            <a:spLocks noGrp="1"/>
          </p:cNvSpPr>
          <p:nvPr>
            <p:ph idx="1"/>
          </p:nvPr>
        </p:nvSpPr>
        <p:spPr>
          <a:xfrm>
            <a:off x="611560" y="5229200"/>
            <a:ext cx="7560840" cy="1161282"/>
          </a:xfrm>
        </p:spPr>
        <p:txBody>
          <a:bodyPr>
            <a:normAutofit fontScale="47500" lnSpcReduction="20000"/>
          </a:bodyPr>
          <a:lstStyle/>
          <a:p>
            <a:pPr marL="0" indent="0" algn="ctr">
              <a:buNone/>
            </a:pPr>
            <a:r>
              <a:rPr lang="ru-RU" dirty="0"/>
              <a:t>	</a:t>
            </a:r>
            <a:endParaRPr lang="ru-RU" sz="900" dirty="0"/>
          </a:p>
          <a:p>
            <a:pPr marL="0" indent="0" algn="ctr">
              <a:lnSpc>
                <a:spcPct val="120000"/>
              </a:lnSpc>
              <a:buNone/>
            </a:pPr>
            <a:r>
              <a:rPr lang="ru-RU" sz="4400" b="1" dirty="0"/>
              <a:t>  </a:t>
            </a:r>
            <a:r>
              <a:rPr lang="ru-RU" sz="5500" b="1" dirty="0" smtClean="0"/>
              <a:t>«Военная техника»</a:t>
            </a:r>
          </a:p>
          <a:p>
            <a:pPr marL="0" indent="0" algn="ctr">
              <a:lnSpc>
                <a:spcPct val="120000"/>
              </a:lnSpc>
              <a:buNone/>
            </a:pPr>
            <a:r>
              <a:rPr lang="ru-RU" sz="4200" dirty="0" smtClean="0"/>
              <a:t>Автор:</a:t>
            </a:r>
            <a:r>
              <a:rPr lang="ru-RU" dirty="0" smtClean="0"/>
              <a:t>  </a:t>
            </a:r>
            <a:r>
              <a:rPr lang="ru-RU" sz="4600" i="1" dirty="0"/>
              <a:t>Иванова Лилия Игоревна , </a:t>
            </a:r>
            <a:r>
              <a:rPr lang="ru-RU" sz="4600" i="1" dirty="0" smtClean="0"/>
              <a:t>с. </a:t>
            </a:r>
            <a:r>
              <a:rPr lang="ru-RU" sz="4600" i="1" dirty="0" err="1" smtClean="0"/>
              <a:t>Воротнее</a:t>
            </a:r>
            <a:endParaRPr lang="ru-RU" sz="4600" i="1" dirty="0"/>
          </a:p>
          <a:p>
            <a:pPr marL="0" indent="0" algn="ctr">
              <a:buNone/>
            </a:pPr>
            <a:endParaRPr lang="ru-RU" dirty="0"/>
          </a:p>
        </p:txBody>
      </p:sp>
      <p:pic>
        <p:nvPicPr>
          <p:cNvPr id="4098" name="Picture 2" descr="C:\Users\User\Desktop\2025\3. Март\Конкурс Памяти отцов и дедов\Рисунок\Воротнее\Иванова 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53" y="549602"/>
            <a:ext cx="6742352" cy="481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4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171400"/>
            <a:ext cx="8280920" cy="7704856"/>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r>
              <a:rPr lang="ru-RU" sz="3800" b="1" dirty="0" smtClean="0"/>
              <a:t>Эссе «</a:t>
            </a:r>
            <a:r>
              <a:rPr lang="ru-RU" sz="3800" b="1" dirty="0"/>
              <a:t>Память о войне</a:t>
            </a:r>
            <a:r>
              <a:rPr lang="ru-RU" sz="3800" b="1" dirty="0" smtClean="0"/>
              <a:t>»</a:t>
            </a:r>
            <a:endParaRPr lang="ru-RU" sz="800" b="1" dirty="0" smtClean="0"/>
          </a:p>
          <a:p>
            <a:pPr marL="0" indent="0" algn="ctr">
              <a:buNone/>
            </a:pPr>
            <a:endParaRPr lang="ru-RU" sz="1300" b="1" dirty="0"/>
          </a:p>
          <a:p>
            <a:pPr marL="0" indent="0" algn="just">
              <a:lnSpc>
                <a:spcPct val="150000"/>
              </a:lnSpc>
              <a:spcAft>
                <a:spcPts val="0"/>
              </a:spcAft>
              <a:buNone/>
            </a:pPr>
            <a:r>
              <a:rPr lang="ru-RU" sz="900" dirty="0" smtClean="0">
                <a:ea typeface="Calibri"/>
                <a:cs typeface="Times New Roman"/>
              </a:rPr>
              <a:t>	</a:t>
            </a:r>
            <a:r>
              <a:rPr lang="ru-RU" sz="3100" spc="-5" dirty="0">
                <a:solidFill>
                  <a:srgbClr val="000000"/>
                </a:solidFill>
                <a:ea typeface="Calibri"/>
                <a:cs typeface="Times New Roman"/>
              </a:rPr>
              <a:t>Память о Великой Отечественной войне — это не просто исторический факт, это глубокое и многослойное явление, которое пронизывает жизнь многих поколений. Для наших отцов и дедов эта война стала не только испытанием на прочность, но и важнейшим событием, определившим их судьбы и судьбы их потомков. Воспоминания о тех страшных годах, о мужестве и героизме, о потере и страданиях передаются из уст в уста, формируя коллективную память нации.</a:t>
            </a:r>
            <a:endParaRPr lang="ru-RU" sz="3100" dirty="0">
              <a:latin typeface="Calibri"/>
              <a:ea typeface="Calibri"/>
              <a:cs typeface="Times New Roman"/>
            </a:endParaRPr>
          </a:p>
          <a:p>
            <a:pPr marL="0" indent="0" algn="just">
              <a:lnSpc>
                <a:spcPct val="150000"/>
              </a:lnSpc>
              <a:spcAft>
                <a:spcPts val="0"/>
              </a:spcAft>
              <a:buNone/>
            </a:pPr>
            <a:r>
              <a:rPr lang="ru-RU" sz="3100" spc="-5" dirty="0">
                <a:solidFill>
                  <a:srgbClr val="000000"/>
                </a:solidFill>
                <a:ea typeface="Calibri"/>
                <a:cs typeface="Times New Roman"/>
              </a:rPr>
              <a:t>      Для многих ветеранов война была не просто событием, а целой эпохой, которая оставила неизгладимый след в их сердцах. Они пережили ужасные моменты: бои, потери близких, голод и холод. Эти воспоминания часто становятся основой для рассказов, которые передаются в семьях. Дети и внуки, слушая истории своих предков, не только узнают о том, что происходило в те далекие годы, но и учатся ценить мир, который они имеют сегодня.</a:t>
            </a:r>
            <a:endParaRPr lang="ru-RU" sz="31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567236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334238"/>
            <a:ext cx="8424936" cy="7317432"/>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just">
              <a:lnSpc>
                <a:spcPct val="150000"/>
              </a:lnSpc>
              <a:spcAft>
                <a:spcPts val="0"/>
              </a:spcAft>
              <a:buNone/>
            </a:pPr>
            <a:r>
              <a:rPr lang="ru-RU" sz="900" dirty="0" smtClean="0">
                <a:ea typeface="Calibri"/>
                <a:cs typeface="Times New Roman"/>
              </a:rPr>
              <a:t>                       </a:t>
            </a:r>
            <a:r>
              <a:rPr lang="ru-RU" sz="3200" spc="-5" dirty="0" smtClean="0">
                <a:solidFill>
                  <a:srgbClr val="000000"/>
                </a:solidFill>
                <a:ea typeface="Calibri"/>
                <a:cs typeface="Times New Roman"/>
              </a:rPr>
              <a:t>Память </a:t>
            </a:r>
            <a:r>
              <a:rPr lang="ru-RU" sz="3200" spc="-5" dirty="0">
                <a:solidFill>
                  <a:srgbClr val="000000"/>
                </a:solidFill>
                <a:ea typeface="Calibri"/>
                <a:cs typeface="Times New Roman"/>
              </a:rPr>
              <a:t>о войне также формирует наше отношение к патриотизму и гражданскому долгу. Воспоминания о героизме солдат, о тыловом труде женщин и детей, о стойкости и единстве народа в трудные времена вдохновляют на подвиги в мирной жизни. Мы понимаем, что свобода и независимость, которые мы имеем сегодня, были завоеваны ценой огромных жертв. Это осознание заставляет нас бережно относиться к памяти о тех, кто сражался за нашу страну.</a:t>
            </a:r>
            <a:endParaRPr lang="ru-RU" sz="2000" dirty="0">
              <a:latin typeface="Calibri"/>
              <a:ea typeface="Calibri"/>
              <a:cs typeface="Times New Roman"/>
            </a:endParaRPr>
          </a:p>
          <a:p>
            <a:pPr marL="0" indent="0" algn="just">
              <a:lnSpc>
                <a:spcPct val="150000"/>
              </a:lnSpc>
              <a:spcAft>
                <a:spcPts val="0"/>
              </a:spcAft>
              <a:buNone/>
            </a:pPr>
            <a:r>
              <a:rPr lang="ru-RU" sz="3200" spc="-5" dirty="0">
                <a:solidFill>
                  <a:srgbClr val="000000"/>
                </a:solidFill>
                <a:ea typeface="Calibri"/>
                <a:cs typeface="Times New Roman"/>
              </a:rPr>
              <a:t>     </a:t>
            </a:r>
            <a:r>
              <a:rPr lang="ru-RU" sz="3200" spc="-5" dirty="0" smtClean="0">
                <a:solidFill>
                  <a:srgbClr val="000000"/>
                </a:solidFill>
                <a:ea typeface="Calibri"/>
                <a:cs typeface="Times New Roman"/>
              </a:rPr>
              <a:t>   Однако </a:t>
            </a:r>
            <a:r>
              <a:rPr lang="ru-RU" sz="3200" spc="-5" dirty="0">
                <a:solidFill>
                  <a:srgbClr val="000000"/>
                </a:solidFill>
                <a:ea typeface="Calibri"/>
                <a:cs typeface="Times New Roman"/>
              </a:rPr>
              <a:t>память о Великой Отечественной войне не всегда бывает однозначной. В ней переплетаются горечь утрат и гордость за победу, страх и надежда. Важно помнить, что за каждым героическим поступком стоят реальные люди с их переживаниями и страданиями. Поэтому, когда мы говорим о войне, мы должны помнить о человечности, о том, что за каждым фактом истории стоят судьбы, которые не должны быть забыты.</a:t>
            </a:r>
            <a:endParaRPr lang="ru-RU" sz="20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2018311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334238"/>
            <a:ext cx="8424936" cy="7435646"/>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just">
              <a:lnSpc>
                <a:spcPct val="150000"/>
              </a:lnSpc>
              <a:spcAft>
                <a:spcPts val="0"/>
              </a:spcAft>
              <a:buNone/>
            </a:pPr>
            <a:r>
              <a:rPr lang="ru-RU" sz="900" dirty="0" smtClean="0">
                <a:ea typeface="Calibri"/>
                <a:cs typeface="Times New Roman"/>
              </a:rPr>
              <a:t>                       </a:t>
            </a:r>
            <a:r>
              <a:rPr lang="ru-RU" sz="3200" spc="-5" dirty="0">
                <a:solidFill>
                  <a:srgbClr val="000000"/>
                </a:solidFill>
                <a:ea typeface="Calibri"/>
                <a:cs typeface="Times New Roman"/>
              </a:rPr>
              <a:t>Современное общество сталкивается с вызовами, которые требуют от нас переосмысления исторического опыта. Важно не только сохранять память о Великой Отечественной войне, но и учиться на ее уроках. Мы должны передавать эти знания следующим поколениям, чтобы они понимали, как важно сохранять мир и предотвращать конфликты. Память о войне должна стать основой для формирования ценностей, таких как толерантность, уважение к другим и стремление к диалогу.</a:t>
            </a:r>
            <a:endParaRPr lang="ru-RU" sz="2000" dirty="0">
              <a:latin typeface="Calibri"/>
              <a:ea typeface="Calibri"/>
              <a:cs typeface="Times New Roman"/>
            </a:endParaRPr>
          </a:p>
          <a:p>
            <a:pPr marL="0" indent="0" algn="just">
              <a:lnSpc>
                <a:spcPct val="150000"/>
              </a:lnSpc>
              <a:spcAft>
                <a:spcPts val="0"/>
              </a:spcAft>
              <a:buNone/>
            </a:pPr>
            <a:r>
              <a:rPr lang="ru-RU" sz="3200" spc="-5" dirty="0">
                <a:solidFill>
                  <a:srgbClr val="000000"/>
                </a:solidFill>
                <a:ea typeface="Calibri"/>
                <a:cs typeface="Times New Roman"/>
              </a:rPr>
              <a:t>     В заключение, память о Великой Отечественной войне — это не только дань уважения нашим предкам, но и важный элемент нашей идентичности. Она помогает нам осознать, кто мы есть, и какие уроки мы можем извлечь из прошлого. Важно, чтобы эта память жила в наших сердцах и передавалась из поколения в поколение, сохраняя в себе мудрость и уроки, которые помогут нам строить лучшее будущее.</a:t>
            </a:r>
            <a:endParaRPr lang="ru-RU" sz="20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657562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103281"/>
            <a:ext cx="8424936" cy="4261823"/>
          </a:xfrm>
        </p:spPr>
        <p:txBody>
          <a:bodyPr>
            <a:normAutofit fontScale="700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just">
              <a:lnSpc>
                <a:spcPct val="150000"/>
              </a:lnSpc>
              <a:spcAft>
                <a:spcPts val="0"/>
              </a:spcAft>
              <a:buNone/>
            </a:pPr>
            <a:r>
              <a:rPr lang="ru-RU" sz="900" dirty="0" smtClean="0">
                <a:ea typeface="Calibri"/>
                <a:cs typeface="Times New Roman"/>
              </a:rPr>
              <a:t>                       </a:t>
            </a:r>
            <a:r>
              <a:rPr lang="ru-RU" sz="2900" spc="-5" dirty="0" smtClean="0">
                <a:solidFill>
                  <a:srgbClr val="000000"/>
                </a:solidFill>
                <a:ea typeface="Calibri"/>
              </a:rPr>
              <a:t>Поэтому так важно сохранять и передавать след войны в памяти дедов и прадедов следующим поколениям. Мы должны помнить их подвиги, ценить их жертвы, уважать их опыт. Их истории - это не просто истории одного поколения, это истории всей страны, всего народа, всего человечества. И только помня своих предков их подвиги, мы сможем по-настоящему ценить свою жизнь, свою свободу, свою мирную будущность.</a:t>
            </a:r>
            <a:endParaRPr lang="ru-RU" sz="2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
        <p:nvSpPr>
          <p:cNvPr id="6" name="TextBox 5"/>
          <p:cNvSpPr txBox="1"/>
          <p:nvPr/>
        </p:nvSpPr>
        <p:spPr>
          <a:xfrm>
            <a:off x="4067944" y="3950158"/>
            <a:ext cx="5004048" cy="769441"/>
          </a:xfrm>
          <a:prstGeom prst="rect">
            <a:avLst/>
          </a:prstGeom>
          <a:noFill/>
        </p:spPr>
        <p:txBody>
          <a:bodyPr wrap="square" rtlCol="0">
            <a:spAutoFit/>
          </a:bodyPr>
          <a:lstStyle/>
          <a:p>
            <a:r>
              <a:rPr lang="ru-RU" sz="2100" dirty="0" smtClean="0">
                <a:solidFill>
                  <a:srgbClr val="303030"/>
                </a:solidFill>
              </a:rPr>
              <a:t>Автор: </a:t>
            </a:r>
            <a:r>
              <a:rPr lang="ru-RU" sz="2200" i="1" dirty="0" smtClean="0">
                <a:solidFill>
                  <a:srgbClr val="303030"/>
                </a:solidFill>
              </a:rPr>
              <a:t>Агафонова </a:t>
            </a:r>
            <a:r>
              <a:rPr lang="ru-RU" sz="2200" i="1" dirty="0" err="1" smtClean="0">
                <a:solidFill>
                  <a:srgbClr val="303030"/>
                </a:solidFill>
              </a:rPr>
              <a:t>Дарина</a:t>
            </a:r>
            <a:r>
              <a:rPr lang="ru-RU" sz="2200" i="1" dirty="0" smtClean="0">
                <a:solidFill>
                  <a:srgbClr val="303030"/>
                </a:solidFill>
              </a:rPr>
              <a:t> Евгеньевна,</a:t>
            </a:r>
          </a:p>
          <a:p>
            <a:r>
              <a:rPr lang="ru-RU" sz="2200" i="1" dirty="0" smtClean="0">
                <a:solidFill>
                  <a:srgbClr val="303030"/>
                </a:solidFill>
              </a:rPr>
              <a:t>           п. Светлодольск</a:t>
            </a:r>
            <a:endParaRPr lang="ru-RU" sz="2200" i="1" dirty="0">
              <a:solidFill>
                <a:srgbClr val="303030"/>
              </a:solidFill>
            </a:endParaRPr>
          </a:p>
        </p:txBody>
      </p:sp>
    </p:spTree>
    <p:extLst>
      <p:ext uri="{BB962C8B-B14F-4D97-AF65-F5344CB8AC3E}">
        <p14:creationId xmlns:p14="http://schemas.microsoft.com/office/powerpoint/2010/main" val="34026819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755576" y="1484784"/>
            <a:ext cx="7560840" cy="5805264"/>
          </a:xfrm>
        </p:spPr>
        <p:txBody>
          <a:bodyPr>
            <a:normAutofit/>
          </a:bodyPr>
          <a:lstStyle/>
          <a:p>
            <a:pPr marL="0" indent="0" algn="ctr">
              <a:buNone/>
            </a:pPr>
            <a:r>
              <a:rPr lang="ru-RU" b="1" dirty="0" smtClean="0"/>
              <a:t>Думай</a:t>
            </a:r>
            <a:r>
              <a:rPr lang="ru-RU" b="1" dirty="0"/>
              <a:t>, думай, Украина</a:t>
            </a:r>
            <a:r>
              <a:rPr lang="ru-RU" b="1" dirty="0" smtClean="0"/>
              <a:t>!</a:t>
            </a:r>
          </a:p>
          <a:p>
            <a:pPr marL="0" indent="0" algn="ctr">
              <a:buNone/>
            </a:pPr>
            <a:endParaRPr lang="ru-RU" b="1" dirty="0"/>
          </a:p>
          <a:p>
            <a:pPr marL="0" indent="0" algn="ctr">
              <a:buNone/>
            </a:pPr>
            <a:endParaRPr lang="ru-RU" sz="800" dirty="0" smtClean="0"/>
          </a:p>
          <a:p>
            <a:pPr marL="0" marR="688340" lvl="0" indent="0">
              <a:spcBef>
                <a:spcPts val="0"/>
              </a:spcBef>
              <a:spcAft>
                <a:spcPts val="0"/>
              </a:spcAft>
              <a:buNone/>
              <a:tabLst>
                <a:tab pos="883285" algn="l"/>
                <a:tab pos="1974215" algn="l"/>
              </a:tabLst>
            </a:pPr>
            <a:r>
              <a:rPr lang="ru-RU" sz="2000" dirty="0" smtClean="0">
                <a:ea typeface="Times New Roman"/>
              </a:rPr>
              <a:t>1. Задрожали </a:t>
            </a:r>
            <a:r>
              <a:rPr lang="ru-RU" sz="2000" dirty="0">
                <a:ea typeface="Times New Roman"/>
              </a:rPr>
              <a:t>в поле рельсы</a:t>
            </a:r>
          </a:p>
          <a:p>
            <a:pPr marL="182880" marR="688340" indent="0">
              <a:spcBef>
                <a:spcPts val="0"/>
              </a:spcBef>
              <a:spcAft>
                <a:spcPts val="0"/>
              </a:spcAft>
              <a:buNone/>
              <a:tabLst>
                <a:tab pos="883285" algn="l"/>
                <a:tab pos="1974215" algn="l"/>
              </a:tabLst>
            </a:pPr>
            <a:r>
              <a:rPr lang="ru-RU" sz="2000" dirty="0" smtClean="0">
                <a:ea typeface="Times New Roman"/>
              </a:rPr>
              <a:t> Загудели </a:t>
            </a:r>
            <a:r>
              <a:rPr lang="ru-RU" sz="2000" dirty="0">
                <a:ea typeface="Times New Roman"/>
              </a:rPr>
              <a:t>провода</a:t>
            </a:r>
          </a:p>
          <a:p>
            <a:pPr marL="182880" marR="688340" indent="0">
              <a:spcBef>
                <a:spcPts val="0"/>
              </a:spcBef>
              <a:spcAft>
                <a:spcPts val="0"/>
              </a:spcAft>
              <a:buNone/>
              <a:tabLst>
                <a:tab pos="883285" algn="l"/>
                <a:tab pos="1974215" algn="l"/>
              </a:tabLst>
            </a:pPr>
            <a:r>
              <a:rPr lang="ru-RU" sz="2000" dirty="0" smtClean="0">
                <a:ea typeface="Times New Roman"/>
              </a:rPr>
              <a:t> Как </a:t>
            </a:r>
            <a:r>
              <a:rPr lang="ru-RU" sz="2000" dirty="0">
                <a:ea typeface="Times New Roman"/>
              </a:rPr>
              <a:t>когда-то в 41-ом, </a:t>
            </a:r>
            <a:r>
              <a:rPr lang="ru-RU" sz="2000" dirty="0" smtClean="0">
                <a:ea typeface="Times New Roman"/>
              </a:rPr>
              <a:t>вновь уходят поезда</a:t>
            </a:r>
            <a:r>
              <a:rPr lang="ru-RU" sz="2000" dirty="0">
                <a:ea typeface="Times New Roman"/>
              </a:rPr>
              <a:t>!</a:t>
            </a:r>
          </a:p>
          <a:p>
            <a:pPr marL="182880" marR="688340" indent="0">
              <a:spcAft>
                <a:spcPts val="0"/>
              </a:spcAft>
              <a:buNone/>
              <a:tabLst>
                <a:tab pos="883285" algn="l"/>
                <a:tab pos="1974215" algn="l"/>
              </a:tabLst>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smtClean="0">
                <a:ea typeface="Times New Roman"/>
              </a:rPr>
              <a:t>2. Украина</a:t>
            </a:r>
            <a:r>
              <a:rPr lang="ru-RU" sz="2000" dirty="0">
                <a:ea typeface="Times New Roman"/>
              </a:rPr>
              <a:t>, Украина</a:t>
            </a:r>
          </a:p>
          <a:p>
            <a:pPr marL="182880" marR="688340" indent="0">
              <a:spcBef>
                <a:spcPts val="0"/>
              </a:spcBef>
              <a:spcAft>
                <a:spcPts val="0"/>
              </a:spcAft>
              <a:buNone/>
              <a:tabLst>
                <a:tab pos="883285" algn="l"/>
                <a:tab pos="1974215" algn="l"/>
              </a:tabLst>
            </a:pPr>
            <a:r>
              <a:rPr lang="ru-RU" sz="2000" dirty="0" smtClean="0">
                <a:ea typeface="Times New Roman"/>
              </a:rPr>
              <a:t> Отошла </a:t>
            </a:r>
            <a:r>
              <a:rPr lang="ru-RU" sz="2000" dirty="0">
                <a:ea typeface="Times New Roman"/>
              </a:rPr>
              <a:t>ты в сторону,</a:t>
            </a:r>
          </a:p>
          <a:p>
            <a:pPr marL="182880" marR="688340" indent="0">
              <a:spcBef>
                <a:spcPts val="0"/>
              </a:spcBef>
              <a:spcAft>
                <a:spcPts val="0"/>
              </a:spcAft>
              <a:buNone/>
              <a:tabLst>
                <a:tab pos="883285" algn="l"/>
                <a:tab pos="1974215" algn="l"/>
              </a:tabLst>
            </a:pPr>
            <a:r>
              <a:rPr lang="ru-RU" sz="2000" dirty="0" smtClean="0">
                <a:ea typeface="Times New Roman"/>
              </a:rPr>
              <a:t> Ты </a:t>
            </a:r>
            <a:r>
              <a:rPr lang="ru-RU" sz="2000" dirty="0">
                <a:ea typeface="Times New Roman"/>
              </a:rPr>
              <a:t>забыла своих братьев</a:t>
            </a:r>
          </a:p>
          <a:p>
            <a:pPr marL="182880" marR="688340" indent="0">
              <a:spcBef>
                <a:spcPts val="0"/>
              </a:spcBef>
              <a:spcAft>
                <a:spcPts val="0"/>
              </a:spcAft>
              <a:buNone/>
              <a:tabLst>
                <a:tab pos="883285" algn="l"/>
                <a:tab pos="1974215" algn="l"/>
              </a:tabLst>
            </a:pPr>
            <a:r>
              <a:rPr lang="ru-RU" sz="2000" dirty="0" smtClean="0">
                <a:ea typeface="Times New Roman"/>
              </a:rPr>
              <a:t> Задурила </a:t>
            </a:r>
            <a:r>
              <a:rPr lang="ru-RU" sz="2000" dirty="0">
                <a:ea typeface="Times New Roman"/>
              </a:rPr>
              <a:t>голову.</a:t>
            </a:r>
          </a:p>
          <a:p>
            <a:pPr marL="0" marR="688340" indent="0">
              <a:spcAft>
                <a:spcPts val="0"/>
              </a:spcAft>
              <a:buNone/>
              <a:tabLst>
                <a:tab pos="883285" algn="l"/>
                <a:tab pos="1974215" algn="l"/>
              </a:tabLst>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smtClean="0">
                <a:ea typeface="Times New Roman"/>
              </a:rPr>
              <a:t>3. Украина</a:t>
            </a:r>
            <a:r>
              <a:rPr lang="ru-RU" sz="2000" dirty="0">
                <a:ea typeface="Times New Roman"/>
              </a:rPr>
              <a:t>, Украина</a:t>
            </a:r>
          </a:p>
          <a:p>
            <a:pPr marL="182880" marR="688340" indent="0">
              <a:spcBef>
                <a:spcPts val="0"/>
              </a:spcBef>
              <a:spcAft>
                <a:spcPts val="0"/>
              </a:spcAft>
              <a:buNone/>
              <a:tabLst>
                <a:tab pos="883285" algn="l"/>
                <a:tab pos="1974215" algn="l"/>
              </a:tabLst>
            </a:pPr>
            <a:r>
              <a:rPr lang="ru-RU" sz="2000" dirty="0" smtClean="0">
                <a:ea typeface="Times New Roman"/>
              </a:rPr>
              <a:t> Потеряла </a:t>
            </a:r>
            <a:r>
              <a:rPr lang="ru-RU" sz="2000" dirty="0">
                <a:ea typeface="Times New Roman"/>
              </a:rPr>
              <a:t>ты свой дом.</a:t>
            </a:r>
          </a:p>
          <a:p>
            <a:pPr marL="182880" marR="688340" indent="0">
              <a:spcBef>
                <a:spcPts val="0"/>
              </a:spcBef>
              <a:spcAft>
                <a:spcPts val="0"/>
              </a:spcAft>
              <a:buNone/>
              <a:tabLst>
                <a:tab pos="883285" algn="l"/>
                <a:tab pos="1974215" algn="l"/>
              </a:tabLst>
            </a:pPr>
            <a:r>
              <a:rPr lang="ru-RU" sz="2000" dirty="0" smtClean="0">
                <a:ea typeface="Times New Roman"/>
              </a:rPr>
              <a:t> Заросла </a:t>
            </a:r>
            <a:r>
              <a:rPr lang="ru-RU" sz="2000" dirty="0">
                <a:ea typeface="Times New Roman"/>
              </a:rPr>
              <a:t>к тебе </a:t>
            </a:r>
            <a:r>
              <a:rPr lang="ru-RU" sz="2000" dirty="0" err="1">
                <a:ea typeface="Times New Roman"/>
              </a:rPr>
              <a:t>тропина</a:t>
            </a:r>
            <a:r>
              <a:rPr lang="ru-RU" sz="2000" dirty="0">
                <a:ea typeface="Times New Roman"/>
              </a:rPr>
              <a:t>.</a:t>
            </a:r>
          </a:p>
          <a:p>
            <a:pPr marL="182880" marR="688340" indent="0">
              <a:spcBef>
                <a:spcPts val="0"/>
              </a:spcBef>
              <a:spcAft>
                <a:spcPts val="0"/>
              </a:spcAft>
              <a:buNone/>
              <a:tabLst>
                <a:tab pos="883285" algn="l"/>
                <a:tab pos="1974215" algn="l"/>
              </a:tabLst>
            </a:pPr>
            <a:r>
              <a:rPr lang="ru-RU" sz="2000" dirty="0" smtClean="0">
                <a:ea typeface="Times New Roman"/>
              </a:rPr>
              <a:t> Допустила </a:t>
            </a:r>
            <a:r>
              <a:rPr lang="ru-RU" sz="2000" dirty="0">
                <a:ea typeface="Times New Roman"/>
              </a:rPr>
              <a:t>ты погром!</a:t>
            </a:r>
          </a:p>
          <a:p>
            <a:pPr marL="0" indent="0" algn="ctr">
              <a:buNone/>
            </a:pPr>
            <a:endParaRPr lang="ru-RU" sz="2200" dirty="0"/>
          </a:p>
          <a:p>
            <a:pPr marL="0" indent="0" algn="ctr">
              <a:buNone/>
            </a:pPr>
            <a:endParaRPr lang="ru-RU" sz="2200" dirty="0"/>
          </a:p>
          <a:p>
            <a:pPr marL="0" indent="0" algn="ctr">
              <a:buNone/>
            </a:pPr>
            <a:endParaRPr lang="ru-RU" dirty="0" smtClean="0"/>
          </a:p>
          <a:p>
            <a:pPr marL="0" indent="0" algn="ctr">
              <a:buNone/>
            </a:pPr>
            <a:endParaRPr lang="ru-RU" dirty="0"/>
          </a:p>
          <a:p>
            <a:pPr marL="0" indent="0" algn="ctr">
              <a:buNone/>
            </a:pPr>
            <a:endParaRPr lang="ru-RU" dirty="0"/>
          </a:p>
        </p:txBody>
      </p:sp>
    </p:spTree>
    <p:extLst>
      <p:ext uri="{BB962C8B-B14F-4D97-AF65-F5344CB8AC3E}">
        <p14:creationId xmlns:p14="http://schemas.microsoft.com/office/powerpoint/2010/main" val="2715390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6" name="Объект 2"/>
          <p:cNvSpPr>
            <a:spLocks noGrp="1"/>
          </p:cNvSpPr>
          <p:nvPr>
            <p:ph idx="1"/>
          </p:nvPr>
        </p:nvSpPr>
        <p:spPr>
          <a:xfrm>
            <a:off x="628600" y="1412776"/>
            <a:ext cx="7543800" cy="6587008"/>
          </a:xfrm>
        </p:spPr>
        <p:txBody>
          <a:bodyPr>
            <a:normAutofit/>
          </a:bodyPr>
          <a:lstStyle/>
          <a:p>
            <a:pPr marL="0" indent="0" algn="ctr">
              <a:buNone/>
            </a:pPr>
            <a:endParaRPr lang="ru-RU" sz="800" dirty="0" smtClean="0"/>
          </a:p>
          <a:p>
            <a:pPr marL="0" marR="688340" lvl="0" indent="0">
              <a:spcBef>
                <a:spcPts val="0"/>
              </a:spcBef>
              <a:spcAft>
                <a:spcPts val="0"/>
              </a:spcAft>
              <a:buNone/>
              <a:tabLst>
                <a:tab pos="883285" algn="l"/>
                <a:tab pos="1974215" algn="l"/>
              </a:tabLst>
            </a:pPr>
            <a:r>
              <a:rPr lang="ru-RU" sz="2000" dirty="0" smtClean="0">
                <a:ea typeface="Times New Roman"/>
              </a:rPr>
              <a:t>4. </a:t>
            </a:r>
            <a:r>
              <a:rPr lang="ru-RU" sz="2000" dirty="0">
                <a:ea typeface="Times New Roman"/>
              </a:rPr>
              <a:t>Как же быстро ты забыла,</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Про </a:t>
            </a:r>
            <a:r>
              <a:rPr lang="ru-RU" sz="2000" dirty="0">
                <a:ea typeface="Times New Roman"/>
              </a:rPr>
              <a:t>Хатынь и Бабий Яр!</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Наши </a:t>
            </a:r>
            <a:r>
              <a:rPr lang="ru-RU" sz="2000" dirty="0">
                <a:ea typeface="Times New Roman"/>
              </a:rPr>
              <a:t>деды из могилы,</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Не </a:t>
            </a:r>
            <a:r>
              <a:rPr lang="ru-RU" sz="2000" dirty="0">
                <a:ea typeface="Times New Roman"/>
              </a:rPr>
              <a:t>простят тебе кошмар.</a:t>
            </a:r>
            <a:endParaRPr lang="ru-RU" sz="1800" dirty="0">
              <a:ea typeface="Times New Roman"/>
            </a:endParaRPr>
          </a:p>
          <a:p>
            <a:pPr marL="182880" marR="688340" indent="0">
              <a:spcAft>
                <a:spcPts val="0"/>
              </a:spcAft>
              <a:buNone/>
              <a:tabLst>
                <a:tab pos="883285" algn="l"/>
                <a:tab pos="1974215" algn="l"/>
              </a:tabLst>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a:ea typeface="Times New Roman"/>
              </a:rPr>
              <a:t>5</a:t>
            </a:r>
            <a:r>
              <a:rPr lang="ru-RU" sz="2000" dirty="0" smtClean="0">
                <a:ea typeface="Times New Roman"/>
              </a:rPr>
              <a:t>. </a:t>
            </a:r>
            <a:r>
              <a:rPr lang="ru-RU" sz="2000" dirty="0">
                <a:ea typeface="Times New Roman"/>
              </a:rPr>
              <a:t>Запустила Украина,</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Вражью </a:t>
            </a:r>
            <a:r>
              <a:rPr lang="ru-RU" sz="2000" dirty="0">
                <a:ea typeface="Times New Roman"/>
              </a:rPr>
              <a:t>нечисть в </a:t>
            </a:r>
            <a:r>
              <a:rPr lang="ru-RU" sz="2000" dirty="0" err="1">
                <a:ea typeface="Times New Roman"/>
              </a:rPr>
              <a:t>родный</a:t>
            </a:r>
            <a:r>
              <a:rPr lang="ru-RU" sz="2000" dirty="0">
                <a:ea typeface="Times New Roman"/>
              </a:rPr>
              <a:t> дом,</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Унесёт </a:t>
            </a:r>
            <a:r>
              <a:rPr lang="ru-RU" sz="2000" dirty="0">
                <a:ea typeface="Times New Roman"/>
              </a:rPr>
              <a:t>их половодьем.</a:t>
            </a:r>
            <a:endParaRPr lang="ru-RU" sz="1800" dirty="0">
              <a:ea typeface="Times New Roman"/>
            </a:endParaRPr>
          </a:p>
          <a:p>
            <a:pPr marL="0" indent="0">
              <a:spcBef>
                <a:spcPts val="0"/>
              </a:spcBef>
              <a:buNone/>
            </a:pPr>
            <a:r>
              <a:rPr lang="ru-RU" sz="2000" dirty="0" smtClean="0">
                <a:ea typeface="Times New Roman"/>
              </a:rPr>
              <a:t>    С </a:t>
            </a:r>
            <a:r>
              <a:rPr lang="ru-RU" sz="2000" dirty="0">
                <a:ea typeface="Times New Roman"/>
              </a:rPr>
              <a:t>кем останешься потом</a:t>
            </a:r>
            <a:r>
              <a:rPr lang="ru-RU" sz="2000" dirty="0" smtClean="0">
                <a:ea typeface="Times New Roman"/>
              </a:rPr>
              <a:t>?</a:t>
            </a:r>
          </a:p>
          <a:p>
            <a:pPr marL="0" indent="0">
              <a:spcBef>
                <a:spcPts val="0"/>
              </a:spcBef>
              <a:buNone/>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a:ea typeface="Times New Roman"/>
              </a:rPr>
              <a:t>6</a:t>
            </a:r>
            <a:r>
              <a:rPr lang="ru-RU" sz="2000" dirty="0" smtClean="0">
                <a:ea typeface="Times New Roman"/>
              </a:rPr>
              <a:t>. </a:t>
            </a:r>
            <a:r>
              <a:rPr lang="ru-RU" sz="2000" dirty="0">
                <a:ea typeface="Times New Roman"/>
              </a:rPr>
              <a:t>Приползёшь к родному брату,</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Чтоб </a:t>
            </a:r>
            <a:r>
              <a:rPr lang="ru-RU" sz="2000" dirty="0">
                <a:ea typeface="Times New Roman"/>
              </a:rPr>
              <a:t>пощады запросить.</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Как </a:t>
            </a:r>
            <a:r>
              <a:rPr lang="ru-RU" sz="2000" dirty="0">
                <a:ea typeface="Times New Roman"/>
              </a:rPr>
              <a:t>же мы забудем это?</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Как </a:t>
            </a:r>
            <a:r>
              <a:rPr lang="ru-RU" sz="2000" dirty="0">
                <a:ea typeface="Times New Roman"/>
              </a:rPr>
              <a:t>же вместе будем жить</a:t>
            </a:r>
            <a:r>
              <a:rPr lang="ru-RU" sz="2000" dirty="0" smtClean="0">
                <a:ea typeface="Times New Roman"/>
              </a:rPr>
              <a:t>?</a:t>
            </a:r>
          </a:p>
          <a:p>
            <a:pPr marL="182880" marR="688340" indent="0">
              <a:spcBef>
                <a:spcPts val="0"/>
              </a:spcBef>
              <a:spcAft>
                <a:spcPts val="0"/>
              </a:spcAft>
              <a:buNone/>
              <a:tabLst>
                <a:tab pos="883285" algn="l"/>
                <a:tab pos="1974215" algn="l"/>
              </a:tabLst>
            </a:pPr>
            <a:endParaRPr lang="ru-RU" sz="2000" dirty="0">
              <a:ea typeface="Times New Roman"/>
            </a:endParaRPr>
          </a:p>
          <a:p>
            <a:pPr marL="182880" marR="688340" indent="0">
              <a:spcBef>
                <a:spcPts val="0"/>
              </a:spcBef>
              <a:spcAft>
                <a:spcPts val="0"/>
              </a:spcAft>
              <a:buNone/>
              <a:tabLst>
                <a:tab pos="883285" algn="l"/>
                <a:tab pos="1974215" algn="l"/>
              </a:tabLst>
            </a:pPr>
            <a:endParaRPr lang="ru-RU" sz="1800" dirty="0">
              <a:ea typeface="Times New Roman"/>
            </a:endParaRPr>
          </a:p>
          <a:p>
            <a:pPr marL="182880" marR="688340" indent="0">
              <a:spcBef>
                <a:spcPts val="0"/>
              </a:spcBef>
              <a:spcAft>
                <a:spcPts val="0"/>
              </a:spcAft>
              <a:buNone/>
              <a:tabLst>
                <a:tab pos="883285" algn="l"/>
                <a:tab pos="1974215" algn="l"/>
              </a:tabLst>
            </a:pPr>
            <a:endParaRPr lang="ru-RU" sz="2000" dirty="0">
              <a:ea typeface="Times New Roman"/>
            </a:endParaRPr>
          </a:p>
          <a:p>
            <a:pPr marL="0" indent="0" algn="ctr">
              <a:buNone/>
            </a:pPr>
            <a:endParaRPr lang="ru-RU" sz="2200" dirty="0"/>
          </a:p>
          <a:p>
            <a:pPr marL="0" indent="0" algn="ctr">
              <a:buNone/>
            </a:pPr>
            <a:endParaRPr lang="ru-RU" sz="2200" dirty="0"/>
          </a:p>
          <a:p>
            <a:pPr marL="0" indent="0" algn="ctr">
              <a:buNone/>
            </a:pPr>
            <a:endParaRPr lang="ru-RU" dirty="0" smtClean="0"/>
          </a:p>
          <a:p>
            <a:pPr marL="0" indent="0" algn="ctr">
              <a:buNone/>
            </a:pPr>
            <a:endParaRPr lang="ru-RU" dirty="0"/>
          </a:p>
          <a:p>
            <a:pPr marL="0" indent="0" algn="ctr">
              <a:buNone/>
            </a:pPr>
            <a:endParaRPr lang="ru-RU" dirty="0"/>
          </a:p>
        </p:txBody>
      </p:sp>
    </p:spTree>
    <p:extLst>
      <p:ext uri="{BB962C8B-B14F-4D97-AF65-F5344CB8AC3E}">
        <p14:creationId xmlns:p14="http://schemas.microsoft.com/office/powerpoint/2010/main" val="3536805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611560" y="1628800"/>
            <a:ext cx="5328592" cy="5805264"/>
          </a:xfrm>
        </p:spPr>
        <p:txBody>
          <a:bodyPr>
            <a:normAutofit/>
          </a:bodyPr>
          <a:lstStyle/>
          <a:p>
            <a:pPr marL="0" marR="688340" lvl="0" indent="0">
              <a:spcBef>
                <a:spcPts val="0"/>
              </a:spcBef>
              <a:spcAft>
                <a:spcPts val="0"/>
              </a:spcAft>
              <a:buNone/>
              <a:tabLst>
                <a:tab pos="883285" algn="l"/>
                <a:tab pos="1974215" algn="l"/>
              </a:tabLst>
            </a:pPr>
            <a:r>
              <a:rPr lang="ru-RU" sz="2000" dirty="0">
                <a:ea typeface="Times New Roman"/>
              </a:rPr>
              <a:t>7. Ты подумай Украина.</a:t>
            </a:r>
          </a:p>
          <a:p>
            <a:pPr marL="0" marR="688340" lvl="0" indent="0">
              <a:spcBef>
                <a:spcPts val="0"/>
              </a:spcBef>
              <a:spcAft>
                <a:spcPts val="0"/>
              </a:spcAft>
              <a:buNone/>
              <a:tabLst>
                <a:tab pos="883285" algn="l"/>
                <a:tab pos="1974215" algn="l"/>
              </a:tabLst>
            </a:pPr>
            <a:r>
              <a:rPr lang="ru-RU" sz="2000" dirty="0">
                <a:ea typeface="Times New Roman"/>
              </a:rPr>
              <a:t> </a:t>
            </a:r>
            <a:r>
              <a:rPr lang="ru-RU" sz="2000" dirty="0" smtClean="0">
                <a:ea typeface="Times New Roman"/>
              </a:rPr>
              <a:t>   О </a:t>
            </a:r>
            <a:r>
              <a:rPr lang="ru-RU" sz="2000" dirty="0">
                <a:ea typeface="Times New Roman"/>
              </a:rPr>
              <a:t>судьбе своих детей,</a:t>
            </a:r>
          </a:p>
          <a:p>
            <a:pPr marL="0" marR="688340" lvl="0" indent="0">
              <a:spcBef>
                <a:spcPts val="0"/>
              </a:spcBef>
              <a:spcAft>
                <a:spcPts val="0"/>
              </a:spcAft>
              <a:buNone/>
              <a:tabLst>
                <a:tab pos="883285" algn="l"/>
                <a:tab pos="1974215" algn="l"/>
              </a:tabLst>
            </a:pPr>
            <a:r>
              <a:rPr lang="ru-RU" sz="2000" dirty="0" smtClean="0">
                <a:ea typeface="Times New Roman"/>
              </a:rPr>
              <a:t>    </a:t>
            </a:r>
            <a:r>
              <a:rPr lang="ru-RU" sz="2000" dirty="0">
                <a:ea typeface="Times New Roman"/>
              </a:rPr>
              <a:t>Погубила их </a:t>
            </a:r>
            <a:r>
              <a:rPr lang="ru-RU" sz="2000" dirty="0" err="1">
                <a:ea typeface="Times New Roman"/>
              </a:rPr>
              <a:t>вражина</a:t>
            </a:r>
            <a:r>
              <a:rPr lang="ru-RU" sz="2000" dirty="0">
                <a:ea typeface="Times New Roman"/>
              </a:rPr>
              <a:t>,</a:t>
            </a:r>
          </a:p>
          <a:p>
            <a:pPr marL="0" marR="688340" lvl="0" indent="0">
              <a:spcBef>
                <a:spcPts val="0"/>
              </a:spcBef>
              <a:spcAft>
                <a:spcPts val="0"/>
              </a:spcAft>
              <a:buNone/>
              <a:tabLst>
                <a:tab pos="883285" algn="l"/>
                <a:tab pos="1974215" algn="l"/>
              </a:tabLst>
            </a:pPr>
            <a:r>
              <a:rPr lang="ru-RU" sz="2000" dirty="0">
                <a:ea typeface="Times New Roman"/>
              </a:rPr>
              <a:t> </a:t>
            </a:r>
            <a:r>
              <a:rPr lang="ru-RU" sz="2000" dirty="0" smtClean="0">
                <a:ea typeface="Times New Roman"/>
              </a:rPr>
              <a:t>   Забугорных </a:t>
            </a:r>
            <a:r>
              <a:rPr lang="ru-RU" sz="2000" dirty="0">
                <a:ea typeface="Times New Roman"/>
              </a:rPr>
              <a:t>поводырей!</a:t>
            </a:r>
          </a:p>
          <a:p>
            <a:pPr marL="182880" marR="688340" indent="0">
              <a:spcBef>
                <a:spcPts val="0"/>
              </a:spcBef>
              <a:spcAft>
                <a:spcPts val="0"/>
              </a:spcAft>
              <a:buNone/>
              <a:tabLst>
                <a:tab pos="883285" algn="l"/>
                <a:tab pos="1974215" algn="l"/>
              </a:tabLst>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smtClean="0">
                <a:ea typeface="Times New Roman"/>
              </a:rPr>
              <a:t>8. Вспомним</a:t>
            </a:r>
            <a:r>
              <a:rPr lang="ru-RU" sz="2000" dirty="0">
                <a:ea typeface="Times New Roman"/>
              </a:rPr>
              <a:t>, братцы 45-ый</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Наш </a:t>
            </a:r>
            <a:r>
              <a:rPr lang="ru-RU" sz="2000" dirty="0">
                <a:ea typeface="Times New Roman"/>
              </a:rPr>
              <a:t>победный, светлый </a:t>
            </a:r>
            <a:r>
              <a:rPr lang="ru-RU" sz="2000" dirty="0" smtClean="0">
                <a:ea typeface="Times New Roman"/>
              </a:rPr>
              <a:t>Май</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Как </a:t>
            </a:r>
            <a:r>
              <a:rPr lang="ru-RU" sz="2000" dirty="0" err="1">
                <a:ea typeface="Times New Roman"/>
              </a:rPr>
              <a:t>вломили</a:t>
            </a:r>
            <a:r>
              <a:rPr lang="ru-RU" sz="2000" dirty="0">
                <a:ea typeface="Times New Roman"/>
              </a:rPr>
              <a:t> супостатам</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Уничтожив </a:t>
            </a:r>
            <a:r>
              <a:rPr lang="ru-RU" sz="2000" dirty="0">
                <a:ea typeface="Times New Roman"/>
              </a:rPr>
              <a:t>вражий край</a:t>
            </a:r>
            <a:r>
              <a:rPr lang="ru-RU" sz="2000" dirty="0" smtClean="0">
                <a:ea typeface="Times New Roman"/>
              </a:rPr>
              <a:t>.</a:t>
            </a:r>
          </a:p>
          <a:p>
            <a:pPr marL="182880" marR="688340" indent="0">
              <a:spcBef>
                <a:spcPts val="0"/>
              </a:spcBef>
              <a:spcAft>
                <a:spcPts val="0"/>
              </a:spcAft>
              <a:buNone/>
              <a:tabLst>
                <a:tab pos="883285" algn="l"/>
                <a:tab pos="1974215" algn="l"/>
              </a:tabLst>
            </a:pPr>
            <a:endParaRPr lang="ru-RU" sz="2000" dirty="0" smtClean="0">
              <a:ea typeface="Times New Roman"/>
            </a:endParaRPr>
          </a:p>
          <a:p>
            <a:pPr marL="0" marR="688340" lvl="0" indent="0">
              <a:spcBef>
                <a:spcPts val="0"/>
              </a:spcBef>
              <a:buClr>
                <a:srgbClr val="AD0101"/>
              </a:buClr>
              <a:buNone/>
              <a:tabLst>
                <a:tab pos="883285" algn="l"/>
                <a:tab pos="1974215" algn="l"/>
              </a:tabLst>
            </a:pPr>
            <a:r>
              <a:rPr lang="ru-RU" sz="2000" dirty="0" smtClean="0">
                <a:ea typeface="Times New Roman"/>
              </a:rPr>
              <a:t>9. </a:t>
            </a:r>
            <a:r>
              <a:rPr lang="ru-RU" sz="2000" dirty="0">
                <a:solidFill>
                  <a:srgbClr val="303030"/>
                </a:solidFill>
                <a:ea typeface="Times New Roman"/>
              </a:rPr>
              <a:t>Встанем ж братья, дружно грянем,</a:t>
            </a:r>
            <a:endParaRPr lang="ru-RU" sz="1800" dirty="0">
              <a:solidFill>
                <a:srgbClr val="303030"/>
              </a:solidFill>
              <a:ea typeface="Times New Roman"/>
            </a:endParaRPr>
          </a:p>
          <a:p>
            <a:pPr marL="182880" marR="688340" lvl="0" indent="0">
              <a:spcBef>
                <a:spcPts val="0"/>
              </a:spcBef>
              <a:buClr>
                <a:srgbClr val="AD0101"/>
              </a:buClr>
              <a:buNone/>
              <a:tabLst>
                <a:tab pos="883285" algn="l"/>
                <a:tab pos="1974215" algn="l"/>
              </a:tabLst>
            </a:pPr>
            <a:r>
              <a:rPr lang="ru-RU" sz="2000" dirty="0">
                <a:solidFill>
                  <a:srgbClr val="303030"/>
                </a:solidFill>
                <a:ea typeface="Times New Roman"/>
              </a:rPr>
              <a:t> И сомкнём свои ряды.</a:t>
            </a:r>
            <a:endParaRPr lang="ru-RU" sz="1800" dirty="0">
              <a:solidFill>
                <a:srgbClr val="303030"/>
              </a:solidFill>
              <a:ea typeface="Times New Roman"/>
            </a:endParaRPr>
          </a:p>
          <a:p>
            <a:pPr marL="182880" marR="688340" lvl="0" indent="0">
              <a:spcBef>
                <a:spcPts val="0"/>
              </a:spcBef>
              <a:buClr>
                <a:srgbClr val="AD0101"/>
              </a:buClr>
              <a:buNone/>
              <a:tabLst>
                <a:tab pos="883285" algn="l"/>
                <a:tab pos="1974215" algn="l"/>
              </a:tabLst>
            </a:pPr>
            <a:r>
              <a:rPr lang="ru-RU" sz="2000" dirty="0">
                <a:solidFill>
                  <a:srgbClr val="303030"/>
                </a:solidFill>
                <a:ea typeface="Times New Roman"/>
              </a:rPr>
              <a:t> Украина, Украина!</a:t>
            </a:r>
            <a:endParaRPr lang="ru-RU" sz="1800" dirty="0">
              <a:solidFill>
                <a:srgbClr val="303030"/>
              </a:solidFill>
              <a:ea typeface="Times New Roman"/>
            </a:endParaRPr>
          </a:p>
          <a:p>
            <a:pPr marL="182880" marR="688340" lvl="0" indent="0">
              <a:spcBef>
                <a:spcPts val="0"/>
              </a:spcBef>
              <a:buClr>
                <a:srgbClr val="AD0101"/>
              </a:buClr>
              <a:buNone/>
              <a:tabLst>
                <a:tab pos="883285" algn="l"/>
                <a:tab pos="1974215" algn="l"/>
              </a:tabLst>
            </a:pPr>
            <a:r>
              <a:rPr lang="ru-RU" sz="2000" dirty="0">
                <a:solidFill>
                  <a:srgbClr val="303030"/>
                </a:solidFill>
                <a:ea typeface="Times New Roman"/>
              </a:rPr>
              <a:t> К нам, советую, примкни!</a:t>
            </a:r>
            <a:endParaRPr lang="ru-RU" sz="1800" dirty="0">
              <a:solidFill>
                <a:srgbClr val="303030"/>
              </a:solidFill>
              <a:ea typeface="Times New Roman"/>
            </a:endParaRPr>
          </a:p>
          <a:p>
            <a:pPr marL="182880" marR="688340" indent="0">
              <a:spcBef>
                <a:spcPts val="0"/>
              </a:spcBef>
              <a:spcAft>
                <a:spcPts val="0"/>
              </a:spcAft>
              <a:buNone/>
              <a:tabLst>
                <a:tab pos="883285" algn="l"/>
                <a:tab pos="1974215" algn="l"/>
              </a:tabLst>
            </a:pPr>
            <a:endParaRPr lang="ru-RU" sz="1800" dirty="0">
              <a:ea typeface="Times New Roman"/>
            </a:endParaRPr>
          </a:p>
          <a:p>
            <a:pPr marL="0" marR="688340" indent="0">
              <a:spcAft>
                <a:spcPts val="0"/>
              </a:spcAft>
              <a:buNone/>
              <a:tabLst>
                <a:tab pos="883285" algn="l"/>
                <a:tab pos="1974215" algn="l"/>
              </a:tabLst>
            </a:pPr>
            <a:r>
              <a:rPr lang="ru-RU" sz="2000" dirty="0">
                <a:ea typeface="Times New Roman"/>
              </a:rPr>
              <a:t> </a:t>
            </a:r>
          </a:p>
          <a:p>
            <a:pPr marL="0" indent="0" algn="just">
              <a:buNone/>
            </a:pPr>
            <a:endParaRPr lang="ru-RU" sz="22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Tree>
    <p:extLst>
      <p:ext uri="{BB962C8B-B14F-4D97-AF65-F5344CB8AC3E}">
        <p14:creationId xmlns:p14="http://schemas.microsoft.com/office/powerpoint/2010/main" val="346188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685800"/>
            <a:ext cx="8424936" cy="5839544"/>
          </a:xfrm>
        </p:spPr>
        <p:txBody>
          <a:bodyPr>
            <a:normAutofit fontScale="92500" lnSpcReduction="10000"/>
          </a:bodyPr>
          <a:lstStyle/>
          <a:p>
            <a:pPr marL="0" indent="0" algn="just">
              <a:buNone/>
            </a:pPr>
            <a:r>
              <a:rPr lang="ru-RU" dirty="0" smtClean="0"/>
              <a:t>	</a:t>
            </a:r>
            <a:r>
              <a:rPr lang="ru-RU" dirty="0"/>
              <a:t>Его судьба - одна из множества подобных. По официальным данным, за годы войны без вести пропали около 4,5 миллионов советских солдат. За каждым из этих имён - оборванная история, невысказанные слова, дети, которые так и не дождались отцов. Но для нашей семьи прадед не стал «безымянным героем». Мы помним его улыбку на довоенных фотографиях, его письма, его столярные инструменты, которые он берёг как реликвию. Бабушка до конца жизни верила, что он выжил и вернётся. А я, разбирая старые документы, ловлю себя на мысли: как много он не успел, как страшно уходить, зная, что твои дети остались в осаждённом голодном городе...</a:t>
            </a:r>
          </a:p>
          <a:p>
            <a:pPr marL="0" indent="0" algn="just">
              <a:buNone/>
            </a:pPr>
            <a:r>
              <a:rPr lang="ru-RU" dirty="0" smtClean="0"/>
              <a:t>	Сегодня</a:t>
            </a:r>
            <a:r>
              <a:rPr lang="ru-RU" dirty="0"/>
              <a:t>, когда говорят о цене Победы, я вспоминаю прадеда. Он не получил наград, не дошёл до Берлина, не обнял родных. Но его жертва - часть той великой силы, что сломала хребет фашизму. Под Ленинградом, в промёрзших траншеях и непроходимых болотах, такие же простые рабочие, учителя, крестьяне стояли насмерть. Они не думали о славе - они спасали страну.</a:t>
            </a:r>
          </a:p>
          <a:p>
            <a:pPr marL="0" indent="0">
              <a:buNone/>
            </a:pPr>
            <a:endParaRPr lang="ru-RU" dirty="0"/>
          </a:p>
        </p:txBody>
      </p:sp>
    </p:spTree>
    <p:extLst>
      <p:ext uri="{BB962C8B-B14F-4D97-AF65-F5344CB8AC3E}">
        <p14:creationId xmlns:p14="http://schemas.microsoft.com/office/powerpoint/2010/main" val="1988080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467544" y="764704"/>
            <a:ext cx="5112568" cy="5805264"/>
          </a:xfrm>
        </p:spPr>
        <p:txBody>
          <a:bodyPr>
            <a:normAutofit/>
          </a:bodyPr>
          <a:lstStyle/>
          <a:p>
            <a:pPr marL="0" marR="688340" lvl="0" indent="0">
              <a:spcBef>
                <a:spcPts val="0"/>
              </a:spcBef>
              <a:spcAft>
                <a:spcPts val="0"/>
              </a:spcAft>
              <a:buNone/>
              <a:tabLst>
                <a:tab pos="883285" algn="l"/>
                <a:tab pos="1974215" algn="l"/>
              </a:tabLst>
            </a:pPr>
            <a:r>
              <a:rPr lang="ru-RU" sz="2000" dirty="0">
                <a:ea typeface="Times New Roman"/>
              </a:rPr>
              <a:t> </a:t>
            </a:r>
          </a:p>
          <a:p>
            <a:pPr marL="0" marR="688340" lvl="0" indent="0">
              <a:spcBef>
                <a:spcPts val="0"/>
              </a:spcBef>
              <a:spcAft>
                <a:spcPts val="0"/>
              </a:spcAft>
              <a:buNone/>
              <a:tabLst>
                <a:tab pos="883285" algn="l"/>
                <a:tab pos="1974215" algn="l"/>
              </a:tabLst>
            </a:pPr>
            <a:r>
              <a:rPr lang="ru-RU" sz="2000" dirty="0" smtClean="0">
                <a:ea typeface="Times New Roman"/>
              </a:rPr>
              <a:t>10. </a:t>
            </a:r>
            <a:r>
              <a:rPr lang="ru-RU" sz="2000" dirty="0">
                <a:ea typeface="Times New Roman"/>
              </a:rPr>
              <a:t>Мы погоним оголтелых,</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Обнаглевших </a:t>
            </a:r>
            <a:r>
              <a:rPr lang="ru-RU" sz="2000" dirty="0">
                <a:ea typeface="Times New Roman"/>
              </a:rPr>
              <a:t>господарей.</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Чтоб </a:t>
            </a:r>
            <a:r>
              <a:rPr lang="ru-RU" sz="2000" dirty="0">
                <a:ea typeface="Times New Roman"/>
              </a:rPr>
              <a:t>сами помнили навеки,</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Заложили </a:t>
            </a:r>
            <a:r>
              <a:rPr lang="ru-RU" sz="2000" dirty="0">
                <a:ea typeface="Times New Roman"/>
              </a:rPr>
              <a:t>в памяти детей!</a:t>
            </a:r>
            <a:endParaRPr lang="ru-RU" sz="1800" dirty="0">
              <a:ea typeface="Times New Roman"/>
            </a:endParaRPr>
          </a:p>
          <a:p>
            <a:pPr marL="0" marR="688340" indent="0">
              <a:spcAft>
                <a:spcPts val="0"/>
              </a:spcAft>
              <a:buNone/>
              <a:tabLst>
                <a:tab pos="883285" algn="l"/>
                <a:tab pos="1974215" algn="l"/>
              </a:tabLst>
            </a:pPr>
            <a:r>
              <a:rPr lang="ru-RU" sz="2000" dirty="0">
                <a:ea typeface="Times New Roman"/>
              </a:rPr>
              <a:t> </a:t>
            </a:r>
            <a:r>
              <a:rPr lang="ru-RU" sz="2000" dirty="0" smtClean="0">
                <a:ea typeface="Times New Roman"/>
              </a:rPr>
              <a:t> </a:t>
            </a:r>
          </a:p>
          <a:p>
            <a:pPr marL="0" marR="688340" indent="0">
              <a:spcBef>
                <a:spcPts val="0"/>
              </a:spcBef>
              <a:spcAft>
                <a:spcPts val="0"/>
              </a:spcAft>
              <a:buNone/>
              <a:tabLst>
                <a:tab pos="883285" algn="l"/>
                <a:tab pos="1974215" algn="l"/>
              </a:tabLst>
            </a:pPr>
            <a:r>
              <a:rPr lang="ru-RU" sz="2000" dirty="0" smtClean="0">
                <a:ea typeface="Times New Roman"/>
              </a:rPr>
              <a:t>11. </a:t>
            </a:r>
            <a:r>
              <a:rPr lang="ru-RU" sz="2000" dirty="0">
                <a:ea typeface="Times New Roman"/>
              </a:rPr>
              <a:t>Мать – Россия – светла Доля!</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Всех </a:t>
            </a:r>
            <a:r>
              <a:rPr lang="ru-RU" sz="2000" dirty="0">
                <a:ea typeface="Times New Roman"/>
              </a:rPr>
              <a:t>народов и племён,</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Ты </a:t>
            </a:r>
            <a:r>
              <a:rPr lang="ru-RU" sz="2000" dirty="0">
                <a:ea typeface="Times New Roman"/>
              </a:rPr>
              <a:t>могуча, ты красива.</a:t>
            </a:r>
            <a:endParaRPr lang="ru-RU" sz="1800" dirty="0">
              <a:ea typeface="Times New Roman"/>
            </a:endParaRPr>
          </a:p>
          <a:p>
            <a:pPr marL="182880" marR="688340" indent="0">
              <a:spcBef>
                <a:spcPts val="0"/>
              </a:spcBef>
              <a:spcAft>
                <a:spcPts val="0"/>
              </a:spcAft>
              <a:buNone/>
              <a:tabLst>
                <a:tab pos="883285" algn="l"/>
                <a:tab pos="1974215" algn="l"/>
              </a:tabLst>
            </a:pPr>
            <a:r>
              <a:rPr lang="ru-RU" sz="2000" dirty="0" smtClean="0">
                <a:ea typeface="Times New Roman"/>
              </a:rPr>
              <a:t>   Божий </a:t>
            </a:r>
            <a:r>
              <a:rPr lang="ru-RU" sz="2000" dirty="0">
                <a:ea typeface="Times New Roman"/>
              </a:rPr>
              <a:t>Свет – в названье том!!! </a:t>
            </a:r>
            <a:endParaRPr lang="ru-RU" sz="1800" dirty="0">
              <a:ea typeface="Times New Roman"/>
            </a:endParaRPr>
          </a:p>
          <a:p>
            <a:pPr marL="0" indent="0" algn="just">
              <a:buNone/>
            </a:pPr>
            <a:endParaRPr lang="ru-RU" sz="22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2" name="TextBox 1"/>
          <p:cNvSpPr txBox="1"/>
          <p:nvPr/>
        </p:nvSpPr>
        <p:spPr>
          <a:xfrm>
            <a:off x="4788024" y="5431757"/>
            <a:ext cx="4465246" cy="738664"/>
          </a:xfrm>
          <a:prstGeom prst="rect">
            <a:avLst/>
          </a:prstGeom>
          <a:noFill/>
        </p:spPr>
        <p:txBody>
          <a:bodyPr wrap="square" rtlCol="0">
            <a:spAutoFit/>
          </a:bodyPr>
          <a:lstStyle/>
          <a:p>
            <a:r>
              <a:rPr lang="ru-RU" sz="1900" dirty="0" smtClean="0">
                <a:solidFill>
                  <a:srgbClr val="303030"/>
                </a:solidFill>
              </a:rPr>
              <a:t>Автор:</a:t>
            </a:r>
            <a:r>
              <a:rPr lang="ru-RU" sz="2100" dirty="0" smtClean="0">
                <a:solidFill>
                  <a:srgbClr val="303030"/>
                </a:solidFill>
              </a:rPr>
              <a:t> </a:t>
            </a:r>
            <a:r>
              <a:rPr lang="ru-RU" sz="2100" i="1" dirty="0" smtClean="0">
                <a:solidFill>
                  <a:srgbClr val="303030"/>
                </a:solidFill>
              </a:rPr>
              <a:t>Фечина Лидия Александровна,</a:t>
            </a:r>
          </a:p>
          <a:p>
            <a:r>
              <a:rPr lang="ru-RU" sz="2100" i="1" dirty="0" smtClean="0">
                <a:solidFill>
                  <a:srgbClr val="303030"/>
                </a:solidFill>
              </a:rPr>
              <a:t>           п. Суходол</a:t>
            </a:r>
            <a:endParaRPr lang="ru-RU" sz="2100" i="1" dirty="0">
              <a:solidFill>
                <a:srgbClr val="303030"/>
              </a:solidFill>
            </a:endParaRPr>
          </a:p>
        </p:txBody>
      </p:sp>
    </p:spTree>
    <p:extLst>
      <p:ext uri="{BB962C8B-B14F-4D97-AF65-F5344CB8AC3E}">
        <p14:creationId xmlns:p14="http://schemas.microsoft.com/office/powerpoint/2010/main" val="1860876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Патриотический рисунок</a:t>
            </a:r>
            <a:endParaRPr lang="ru-RU" sz="3800" dirty="0">
              <a:solidFill>
                <a:schemeClr val="bg1"/>
              </a:solidFill>
            </a:endParaRPr>
          </a:p>
        </p:txBody>
      </p:sp>
      <p:sp>
        <p:nvSpPr>
          <p:cNvPr id="5" name="Объект 2"/>
          <p:cNvSpPr>
            <a:spLocks noGrp="1"/>
          </p:cNvSpPr>
          <p:nvPr>
            <p:ph idx="1"/>
          </p:nvPr>
        </p:nvSpPr>
        <p:spPr>
          <a:xfrm>
            <a:off x="323528" y="5229200"/>
            <a:ext cx="8136904" cy="1161282"/>
          </a:xfrm>
        </p:spPr>
        <p:txBody>
          <a:bodyPr>
            <a:normAutofit fontScale="47500" lnSpcReduction="20000"/>
          </a:bodyPr>
          <a:lstStyle/>
          <a:p>
            <a:pPr marL="0" indent="0" algn="ctr">
              <a:buNone/>
            </a:pPr>
            <a:r>
              <a:rPr lang="ru-RU" dirty="0"/>
              <a:t>	</a:t>
            </a:r>
            <a:endParaRPr lang="ru-RU" sz="900" dirty="0"/>
          </a:p>
          <a:p>
            <a:pPr marL="0" indent="0" algn="ctr">
              <a:lnSpc>
                <a:spcPct val="120000"/>
              </a:lnSpc>
              <a:buNone/>
            </a:pPr>
            <a:r>
              <a:rPr lang="ru-RU" sz="4400" b="1" dirty="0"/>
              <a:t>  </a:t>
            </a:r>
            <a:r>
              <a:rPr lang="ru-RU" sz="5500" b="1" dirty="0" smtClean="0"/>
              <a:t>«На страже Родины»</a:t>
            </a:r>
          </a:p>
          <a:p>
            <a:pPr marL="0" indent="0" algn="ctr">
              <a:lnSpc>
                <a:spcPct val="120000"/>
              </a:lnSpc>
              <a:buNone/>
            </a:pPr>
            <a:r>
              <a:rPr lang="ru-RU" sz="4200" dirty="0" smtClean="0"/>
              <a:t>Автор:</a:t>
            </a:r>
            <a:r>
              <a:rPr lang="ru-RU" dirty="0" smtClean="0"/>
              <a:t>  </a:t>
            </a:r>
            <a:r>
              <a:rPr lang="ru-RU" sz="4600" i="1" dirty="0" err="1" smtClean="0"/>
              <a:t>Каретникова</a:t>
            </a:r>
            <a:r>
              <a:rPr lang="ru-RU" sz="4600" i="1" dirty="0" smtClean="0"/>
              <a:t> Александра Сергеевна, с. </a:t>
            </a:r>
            <a:r>
              <a:rPr lang="ru-RU" sz="4600" i="1" dirty="0" err="1" smtClean="0"/>
              <a:t>Кармало-Аделяково</a:t>
            </a:r>
            <a:endParaRPr lang="ru-RU" sz="4600" i="1" dirty="0"/>
          </a:p>
          <a:p>
            <a:pPr marL="0" indent="0" algn="ctr">
              <a:buNone/>
            </a:pPr>
            <a:endParaRPr lang="ru-RU" dirty="0"/>
          </a:p>
        </p:txBody>
      </p:sp>
      <p:pic>
        <p:nvPicPr>
          <p:cNvPr id="5122" name="Picture 2" descr="C:\Users\User\Desktop\2025\3. Март\Конкурс Памяти отцов и дедов\Рисунок\К.-Аделяково\Каретникова А..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58" b="6731"/>
          <a:stretch/>
        </p:blipFill>
        <p:spPr bwMode="auto">
          <a:xfrm>
            <a:off x="1115616" y="692696"/>
            <a:ext cx="6480720" cy="461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70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467544" y="-171400"/>
            <a:ext cx="8280920" cy="7704856"/>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r>
              <a:rPr lang="ru-RU" sz="3800" b="1" dirty="0" smtClean="0"/>
              <a:t>Очерк «</a:t>
            </a:r>
            <a:r>
              <a:rPr lang="ru-RU" sz="4000" b="1" dirty="0">
                <a:ea typeface="Calibri"/>
              </a:rPr>
              <a:t>Фронт долго щедрым был на похоронки</a:t>
            </a:r>
            <a:r>
              <a:rPr lang="ru-RU" sz="3800" b="1" dirty="0" smtClean="0"/>
              <a:t>»</a:t>
            </a:r>
            <a:endParaRPr lang="ru-RU" sz="800" b="1" dirty="0" smtClean="0"/>
          </a:p>
          <a:p>
            <a:pPr marL="0" indent="0" algn="ctr">
              <a:buNone/>
            </a:pPr>
            <a:endParaRPr lang="ru-RU" sz="1300" b="1" dirty="0"/>
          </a:p>
          <a:p>
            <a:pPr marL="0" indent="0" algn="just">
              <a:lnSpc>
                <a:spcPct val="150000"/>
              </a:lnSpc>
              <a:spcAft>
                <a:spcPts val="600"/>
              </a:spcAft>
              <a:buNone/>
            </a:pPr>
            <a:r>
              <a:rPr lang="ru-RU" sz="900" dirty="0" smtClean="0">
                <a:ea typeface="Calibri"/>
                <a:cs typeface="Times New Roman"/>
              </a:rPr>
              <a:t>	</a:t>
            </a:r>
            <a:r>
              <a:rPr lang="ru-RU" sz="3200" dirty="0">
                <a:ea typeface="Calibri"/>
                <a:cs typeface="Times New Roman"/>
              </a:rPr>
              <a:t>Женщины отгремевшей войны… Трудно найти слова, достойные того подвига, что они совершили. Судьбы их не измерить привычной мерой.  Низкий наш поклон женщине, державшей на своих плечах тыл, сохранившей детишек и защищавшей страну вместе с мужчинами.</a:t>
            </a:r>
            <a:endParaRPr lang="ru-RU" sz="2000" dirty="0">
              <a:latin typeface="Calibri"/>
              <a:ea typeface="Calibri"/>
              <a:cs typeface="Times New Roman"/>
            </a:endParaRPr>
          </a:p>
          <a:p>
            <a:pPr marL="0" indent="0" algn="just">
              <a:lnSpc>
                <a:spcPct val="150000"/>
              </a:lnSpc>
              <a:spcAft>
                <a:spcPts val="600"/>
              </a:spcAft>
              <a:buNone/>
            </a:pPr>
            <a:r>
              <a:rPr lang="ru-RU" sz="3200" dirty="0" smtClean="0">
                <a:ea typeface="Calibri"/>
                <a:cs typeface="Times New Roman"/>
              </a:rPr>
              <a:t>	Мой </a:t>
            </a:r>
            <a:r>
              <a:rPr lang="ru-RU" sz="3200" dirty="0">
                <a:ea typeface="Calibri"/>
                <a:cs typeface="Times New Roman"/>
              </a:rPr>
              <a:t>рассказ – о судьбе двух землячек, проживавших в поселке Кутузовский Сергиевского района Кочетковой Надежды Михайловны и Шевяковой Прасковьи Степановны. Судьбы их трагичны. Война прошла через всю их жизнь, оставив боль разлуки, горечь утраты и нерастраченную любовь к своим молодым мужьям, смотревшим теперь на них только с довоенных фотографий. Их счастье украла жестокая война, вернув взамен скупые треугольные письма и похоронку.</a:t>
            </a:r>
            <a:endParaRPr lang="ru-RU" sz="20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1560481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404664"/>
            <a:ext cx="8280920" cy="6453336"/>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endParaRPr lang="ru-RU" sz="1300" b="1" dirty="0"/>
          </a:p>
          <a:p>
            <a:pPr marL="0" indent="0" algn="just">
              <a:lnSpc>
                <a:spcPct val="150000"/>
              </a:lnSpc>
              <a:spcBef>
                <a:spcPts val="0"/>
              </a:spcBef>
              <a:spcAft>
                <a:spcPts val="600"/>
              </a:spcAft>
              <a:buNone/>
            </a:pPr>
            <a:r>
              <a:rPr lang="ru-RU" sz="900" dirty="0" smtClean="0">
                <a:ea typeface="Calibri"/>
                <a:cs typeface="Times New Roman"/>
              </a:rPr>
              <a:t>	</a:t>
            </a:r>
            <a:r>
              <a:rPr lang="ru-RU" sz="3200" dirty="0">
                <a:ea typeface="Calibri"/>
                <a:cs typeface="Times New Roman"/>
              </a:rPr>
              <a:t>Начало их совместной жизни не предвещало ничего рокового. Кочетковы Надежда Михайловна и Яков Васильевич поженились в 1929 году в деревне с красивым названием </a:t>
            </a:r>
            <a:r>
              <a:rPr lang="ru-RU" sz="3200" dirty="0" err="1">
                <a:ea typeface="Calibri"/>
                <a:cs typeface="Times New Roman"/>
              </a:rPr>
              <a:t>Тоузаково</a:t>
            </a:r>
            <a:r>
              <a:rPr lang="ru-RU" sz="3200" dirty="0">
                <a:ea typeface="Calibri"/>
                <a:cs typeface="Times New Roman"/>
              </a:rPr>
              <a:t>, здесь же были повенчаны. Яков Васильевич работал заведующим столовой в совхозе «Кутузовский», Надежда Михайловна – на ферме дояркой. Она с любовью и теплотой вспоминала счастливые годы замужества. Родились три сына.</a:t>
            </a:r>
            <a:endParaRPr lang="ru-RU" dirty="0">
              <a:latin typeface="Calibri"/>
              <a:ea typeface="Calibri"/>
              <a:cs typeface="Times New Roman"/>
            </a:endParaRPr>
          </a:p>
          <a:p>
            <a:pPr marL="0" indent="0" algn="just">
              <a:lnSpc>
                <a:spcPct val="150000"/>
              </a:lnSpc>
              <a:spcBef>
                <a:spcPts val="0"/>
              </a:spcBef>
              <a:spcAft>
                <a:spcPts val="600"/>
              </a:spcAft>
              <a:buNone/>
            </a:pPr>
            <a:r>
              <a:rPr lang="ru-RU" sz="3200" dirty="0" smtClean="0">
                <a:ea typeface="Calibri"/>
                <a:cs typeface="Times New Roman"/>
              </a:rPr>
              <a:t>	Прасковья </a:t>
            </a:r>
            <a:r>
              <a:rPr lang="ru-RU" sz="3200" dirty="0">
                <a:ea typeface="Calibri"/>
                <a:cs typeface="Times New Roman"/>
              </a:rPr>
              <a:t>Степановна и Шевяков Семен Алексеевич поженились в 1937 году в селе Красный Строитель. До войны Семен Алексеевич работал заведующим сберкассой, а его жена – заведующей почтовым отделением. С фотографии того времени на нас смотрят двое молодых, красивых, любящих друг друга людей</a:t>
            </a:r>
            <a:r>
              <a:rPr lang="ru-RU" sz="3200" dirty="0" smtClean="0">
                <a:ea typeface="Calibri"/>
                <a:cs typeface="Times New Roman"/>
              </a:rPr>
              <a:t>.</a:t>
            </a: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1154958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404664"/>
            <a:ext cx="8280920" cy="6453336"/>
          </a:xfrm>
        </p:spPr>
        <p:txBody>
          <a:bodyPr>
            <a:normAutofit fontScale="62500" lnSpcReduction="20000"/>
          </a:bodyPr>
          <a:lstStyle/>
          <a:p>
            <a:pPr marL="0" indent="0" algn="ctr">
              <a:buNone/>
            </a:pPr>
            <a:r>
              <a:rPr lang="ru-RU" dirty="0" smtClean="0"/>
              <a:t>	</a:t>
            </a:r>
            <a:endParaRPr lang="ru-RU" sz="900" dirty="0" smtClean="0"/>
          </a:p>
          <a:p>
            <a:pPr marL="0" indent="0" algn="ctr">
              <a:buNone/>
            </a:pPr>
            <a:endParaRPr lang="ru-RU" sz="1300" b="1" dirty="0"/>
          </a:p>
          <a:p>
            <a:pPr marL="0" indent="0" algn="ctr">
              <a:buNone/>
            </a:pPr>
            <a:endParaRPr lang="ru-RU" sz="1300" b="1" dirty="0"/>
          </a:p>
          <a:p>
            <a:pPr marL="0" indent="0" algn="just">
              <a:lnSpc>
                <a:spcPct val="150000"/>
              </a:lnSpc>
              <a:spcAft>
                <a:spcPts val="1000"/>
              </a:spcAft>
              <a:buNone/>
            </a:pPr>
            <a:r>
              <a:rPr lang="ru-RU" sz="900" dirty="0" smtClean="0">
                <a:ea typeface="Calibri"/>
                <a:cs typeface="Times New Roman"/>
              </a:rPr>
              <a:t>	</a:t>
            </a:r>
            <a:r>
              <a:rPr lang="ru-RU" sz="3200" dirty="0">
                <a:ea typeface="Calibri"/>
                <a:cs typeface="Times New Roman"/>
              </a:rPr>
              <a:t>1941 год…  Все было перечеркнуто этой страшной для нашего народа датой. В 1941 году проводила  Надежда Михайловна своего мужа на войну, муж Надежды Михайловны ушел на фронт в апреле 1942 года. Со слезами, болью в сердце они вспоминали эти дни. Целую неделю на </a:t>
            </a:r>
            <a:r>
              <a:rPr lang="ru-RU" sz="3200" dirty="0" err="1">
                <a:ea typeface="Calibri"/>
                <a:cs typeface="Times New Roman"/>
              </a:rPr>
              <a:t>Челно</a:t>
            </a:r>
            <a:r>
              <a:rPr lang="ru-RU" sz="3200" dirty="0">
                <a:ea typeface="Calibri"/>
                <a:cs typeface="Times New Roman"/>
              </a:rPr>
              <a:t>–</a:t>
            </a:r>
            <a:r>
              <a:rPr lang="ru-RU" sz="3200" dirty="0" err="1">
                <a:ea typeface="Calibri"/>
                <a:cs typeface="Times New Roman"/>
              </a:rPr>
              <a:t>Вершинской</a:t>
            </a:r>
            <a:r>
              <a:rPr lang="ru-RU" sz="3200" dirty="0">
                <a:ea typeface="Calibri"/>
                <a:cs typeface="Times New Roman"/>
              </a:rPr>
              <a:t> станции ждали отправки на фронт супруги Шевяковы. Прасковья Степановна решила вернуться домой за продуктами, а в это время подошел поезд и муж уехал. Он только и успел позвонить со станции и за короткие минуты сообщить, что он уже отправлен на фронт. Было горестно, сколько невысказанных слов и чувств осталось в сердце молодой тогда Прасковьи. Кочетков Яков Васильевич ушел на фронт из своей деревни. Тогда у мужчин уже все было приготовлено для дальней дороги. Повестки ждали со дня на день.</a:t>
            </a:r>
            <a:endParaRPr lang="ru-RU" sz="20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313353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23528" y="100042"/>
            <a:ext cx="8566395" cy="7344816"/>
          </a:xfrm>
        </p:spPr>
        <p:txBody>
          <a:bodyPr>
            <a:normAutofit fontScale="55000" lnSpcReduction="20000"/>
          </a:bodyPr>
          <a:lstStyle/>
          <a:p>
            <a:pPr marL="0" indent="0" algn="just">
              <a:lnSpc>
                <a:spcPct val="150000"/>
              </a:lnSpc>
              <a:spcAft>
                <a:spcPts val="600"/>
              </a:spcAft>
              <a:buNone/>
            </a:pPr>
            <a:r>
              <a:rPr lang="ru-RU" sz="900" dirty="0" smtClean="0">
                <a:ea typeface="Calibri"/>
                <a:cs typeface="Times New Roman"/>
              </a:rPr>
              <a:t>	</a:t>
            </a:r>
            <a:r>
              <a:rPr lang="ru-RU" sz="3500" dirty="0">
                <a:ea typeface="Calibri"/>
                <a:cs typeface="Times New Roman"/>
              </a:rPr>
              <a:t>Женщины работали, воспитывали детей и ждали весточек от своих мужей. Надежда Михайловна вспоминала, что единственное письмо пришло на адрес родителей мужа. «Дорогая моя Наденька…» - именно так обращался Яков Васильевич к своей любимой жене. Он воевал под Ленинградом.</a:t>
            </a:r>
            <a:endParaRPr lang="ru-RU" sz="3500" dirty="0">
              <a:latin typeface="Calibri"/>
              <a:ea typeface="Calibri"/>
              <a:cs typeface="Times New Roman"/>
            </a:endParaRPr>
          </a:p>
          <a:p>
            <a:pPr marL="0" indent="0" algn="just">
              <a:lnSpc>
                <a:spcPct val="150000"/>
              </a:lnSpc>
              <a:spcAft>
                <a:spcPts val="600"/>
              </a:spcAft>
              <a:buNone/>
            </a:pPr>
            <a:r>
              <a:rPr lang="ru-RU" sz="3500" dirty="0" smtClean="0">
                <a:ea typeface="Calibri"/>
                <a:cs typeface="Times New Roman"/>
              </a:rPr>
              <a:t>	Прасковья </a:t>
            </a:r>
            <a:r>
              <a:rPr lang="ru-RU" sz="3500" dirty="0">
                <a:ea typeface="Calibri"/>
                <a:cs typeface="Times New Roman"/>
              </a:rPr>
              <a:t>Степановна получила от мужа одно письмо, которое было написано во время двухнедельной передышки после сильных кровопролитных боев. Ее муж служил в полку секретарем комсомольской организации. Это его боевая закалка читается между строк письма: «…Живите и работайте на благо Родины, а за нас не беспокойтесь…». Прасковья Степановна так и продолжала работать на почте. Рассказывала, сколько похоронок прошло через ее руки. Если в дом приходила похоронка, шли вручать два-три человека. Большое горе делилось на всех. Пропал без вести и ее муж. После войны Прасковья Степановна обращалась в Москву, чтобы узнать о своем муже хоть какие – то сведения. Ей ответили, что там, где шли сильные бои, установить что-то было </a:t>
            </a:r>
            <a:r>
              <a:rPr lang="ru-RU" sz="3500" dirty="0" smtClean="0">
                <a:ea typeface="Calibri"/>
                <a:cs typeface="Times New Roman"/>
              </a:rPr>
              <a:t>невозможно. </a:t>
            </a:r>
            <a:endParaRPr lang="ru-RU" sz="35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Tree>
    <p:extLst>
      <p:ext uri="{BB962C8B-B14F-4D97-AF65-F5344CB8AC3E}">
        <p14:creationId xmlns:p14="http://schemas.microsoft.com/office/powerpoint/2010/main" val="3667676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23528" y="764704"/>
            <a:ext cx="8566395" cy="4337070"/>
          </a:xfrm>
        </p:spPr>
        <p:txBody>
          <a:bodyPr>
            <a:normAutofit fontScale="55000" lnSpcReduction="20000"/>
          </a:bodyPr>
          <a:lstStyle/>
          <a:p>
            <a:pPr marL="0" indent="0" algn="just">
              <a:lnSpc>
                <a:spcPct val="150000"/>
              </a:lnSpc>
              <a:spcAft>
                <a:spcPts val="600"/>
              </a:spcAft>
              <a:buNone/>
            </a:pPr>
            <a:r>
              <a:rPr lang="ru-RU" sz="900" dirty="0" smtClean="0">
                <a:ea typeface="Calibri"/>
                <a:cs typeface="Times New Roman"/>
              </a:rPr>
              <a:t>	</a:t>
            </a:r>
            <a:r>
              <a:rPr lang="ru-RU" sz="3600" dirty="0">
                <a:ea typeface="Calibri"/>
                <a:cs typeface="Times New Roman"/>
              </a:rPr>
              <a:t>Кочеткова Надежда Михайловна узнала о смерти мужа в поле, где она с женщинами работала. Эти дни им очень тяжело было вспоминать. Время никогда не заживит душевные раны.</a:t>
            </a:r>
            <a:endParaRPr lang="ru-RU" sz="2800" dirty="0">
              <a:latin typeface="Calibri"/>
              <a:ea typeface="Calibri"/>
              <a:cs typeface="Times New Roman"/>
            </a:endParaRPr>
          </a:p>
          <a:p>
            <a:pPr marL="0" indent="0" algn="just">
              <a:lnSpc>
                <a:spcPct val="150000"/>
              </a:lnSpc>
              <a:spcAft>
                <a:spcPts val="600"/>
              </a:spcAft>
              <a:buNone/>
            </a:pPr>
            <a:r>
              <a:rPr lang="ru-RU" sz="3600" dirty="0" smtClean="0">
                <a:ea typeface="Calibri"/>
                <a:cs typeface="Times New Roman"/>
              </a:rPr>
              <a:t>	Кочеткова </a:t>
            </a:r>
            <a:r>
              <a:rPr lang="ru-RU" sz="3600" dirty="0">
                <a:ea typeface="Calibri"/>
                <a:cs typeface="Times New Roman"/>
              </a:rPr>
              <a:t>Надежда Михайловна и Шевякова Прасковья Степановна были награждены юбилейными медалями, медалями за добросовестный труд в годы Великой Отечественной войны. Их уважали люди, живущие рядом с ними. Они были примером верности и любви для подрастающего поколения.</a:t>
            </a:r>
            <a:endParaRPr lang="ru-RU" sz="2800" dirty="0">
              <a:latin typeface="Calibri"/>
              <a:ea typeface="Calibri"/>
              <a:cs typeface="Times New Roman"/>
            </a:endParaRPr>
          </a:p>
          <a:p>
            <a:pPr indent="0" algn="just">
              <a:lnSpc>
                <a:spcPct val="115000"/>
              </a:lnSpc>
              <a:spcAft>
                <a:spcPts val="0"/>
              </a:spcAft>
              <a:buNone/>
            </a:pPr>
            <a:endParaRPr lang="ru-RU" sz="800" dirty="0">
              <a:latin typeface="Calibri"/>
              <a:ea typeface="Calibri"/>
              <a:cs typeface="Times New Roman"/>
            </a:endParaRPr>
          </a:p>
          <a:p>
            <a:pPr marL="0" indent="0" algn="ctr">
              <a:buNone/>
            </a:pPr>
            <a:endParaRPr lang="ru-RU" sz="900" b="1" dirty="0"/>
          </a:p>
          <a:p>
            <a:pPr marL="0" indent="0" algn="r">
              <a:buNone/>
            </a:pPr>
            <a:endParaRPr lang="ru-RU" sz="1400" i="1" dirty="0"/>
          </a:p>
          <a:p>
            <a:pPr indent="0" algn="just">
              <a:lnSpc>
                <a:spcPct val="150000"/>
              </a:lnSpc>
              <a:spcBef>
                <a:spcPts val="1200"/>
              </a:spcBef>
              <a:buNone/>
            </a:pPr>
            <a:r>
              <a:rPr lang="ru-RU" dirty="0" smtClean="0">
                <a:ea typeface="Calibri"/>
                <a:cs typeface="Times New Roman"/>
              </a:rPr>
              <a:t>	</a:t>
            </a:r>
            <a:endParaRPr lang="ru-RU" dirty="0"/>
          </a:p>
        </p:txBody>
      </p:sp>
      <p:sp>
        <p:nvSpPr>
          <p:cNvPr id="6" name="TextBox 5"/>
          <p:cNvSpPr txBox="1"/>
          <p:nvPr/>
        </p:nvSpPr>
        <p:spPr>
          <a:xfrm>
            <a:off x="4211960" y="4693093"/>
            <a:ext cx="5142059" cy="769441"/>
          </a:xfrm>
          <a:prstGeom prst="rect">
            <a:avLst/>
          </a:prstGeom>
          <a:noFill/>
        </p:spPr>
        <p:txBody>
          <a:bodyPr wrap="square" rtlCol="0">
            <a:spAutoFit/>
          </a:bodyPr>
          <a:lstStyle/>
          <a:p>
            <a:r>
              <a:rPr lang="ru-RU" sz="2000" dirty="0" smtClean="0">
                <a:solidFill>
                  <a:srgbClr val="303030"/>
                </a:solidFill>
              </a:rPr>
              <a:t>Автор:</a:t>
            </a:r>
            <a:r>
              <a:rPr lang="ru-RU" sz="2100" dirty="0" smtClean="0">
                <a:solidFill>
                  <a:srgbClr val="303030"/>
                </a:solidFill>
              </a:rPr>
              <a:t> </a:t>
            </a:r>
            <a:r>
              <a:rPr lang="ru-RU" sz="2200" i="1" dirty="0" smtClean="0">
                <a:solidFill>
                  <a:srgbClr val="303030"/>
                </a:solidFill>
              </a:rPr>
              <a:t>Бычкова Светлана Николаевна,</a:t>
            </a:r>
          </a:p>
          <a:p>
            <a:r>
              <a:rPr lang="ru-RU" sz="2200" i="1" dirty="0" smtClean="0">
                <a:solidFill>
                  <a:srgbClr val="303030"/>
                </a:solidFill>
              </a:rPr>
              <a:t>           п. Кутузовский</a:t>
            </a:r>
            <a:endParaRPr lang="ru-RU" sz="2200" i="1" dirty="0">
              <a:solidFill>
                <a:srgbClr val="303030"/>
              </a:solidFill>
            </a:endParaRPr>
          </a:p>
        </p:txBody>
      </p:sp>
    </p:spTree>
    <p:extLst>
      <p:ext uri="{BB962C8B-B14F-4D97-AF65-F5344CB8AC3E}">
        <p14:creationId xmlns:p14="http://schemas.microsoft.com/office/powerpoint/2010/main" val="3977977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6" name="Объект 2"/>
          <p:cNvSpPr txBox="1">
            <a:spLocks/>
          </p:cNvSpPr>
          <p:nvPr/>
        </p:nvSpPr>
        <p:spPr>
          <a:xfrm>
            <a:off x="306969" y="4293096"/>
            <a:ext cx="3272409" cy="1656184"/>
          </a:xfrm>
          <a:prstGeom prst="rect">
            <a:avLst/>
          </a:prstGeom>
        </p:spPr>
        <p:txBody>
          <a:bodyPr vert="horz" lIns="91440" tIns="45720" rIns="91440" bIns="45720" rtlCol="0" anchor="ctr" anchorCtr="0">
            <a:normAutofit fontScale="85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ru-RU" dirty="0" smtClean="0"/>
              <a:t>	</a:t>
            </a:r>
            <a:endParaRPr lang="ru-RU" sz="900" dirty="0" smtClean="0"/>
          </a:p>
          <a:p>
            <a:pPr marL="0" indent="0" algn="ctr">
              <a:buFont typeface="Arial" pitchFamily="34" charset="0"/>
              <a:buNone/>
            </a:pPr>
            <a:endParaRPr lang="ru-RU" sz="1300" b="1" dirty="0" smtClean="0"/>
          </a:p>
          <a:p>
            <a:pPr marL="0" indent="0" algn="ctr">
              <a:buNone/>
            </a:pPr>
            <a:r>
              <a:rPr lang="ru-RU" sz="2200" i="1" dirty="0"/>
              <a:t> Шевяковы Семен Алексеевич, </a:t>
            </a:r>
          </a:p>
          <a:p>
            <a:pPr marL="0" indent="0" algn="ctr">
              <a:buNone/>
            </a:pPr>
            <a:r>
              <a:rPr lang="ru-RU" sz="2200" i="1" dirty="0"/>
              <a:t>Прасковья Степановна</a:t>
            </a:r>
          </a:p>
          <a:p>
            <a:pPr marL="0" indent="0" algn="ctr">
              <a:buNone/>
            </a:pPr>
            <a:r>
              <a:rPr lang="ru-RU" sz="2200" i="1" dirty="0"/>
              <a:t> (фото сделано перед отправкой на фронт)</a:t>
            </a:r>
          </a:p>
        </p:txBody>
      </p:sp>
      <p:pic>
        <p:nvPicPr>
          <p:cNvPr id="7" name="Рисунок 6" descr="C:\Users\user\Desktop\Акция победный май\МС21 п.Кутузовский №16 Шевяков  Семен Алексеевич( неот.)\МС21 п.Кутузовский №16 Шевяков  Семен Алексеевич.JPG"/>
          <p:cNvPicPr/>
          <p:nvPr/>
        </p:nvPicPr>
        <p:blipFill>
          <a:blip r:embed="rId2" cstate="print"/>
          <a:srcRect/>
          <a:stretch>
            <a:fillRect/>
          </a:stretch>
        </p:blipFill>
        <p:spPr bwMode="auto">
          <a:xfrm>
            <a:off x="322459" y="692696"/>
            <a:ext cx="3241430" cy="4032448"/>
          </a:xfrm>
          <a:prstGeom prst="rect">
            <a:avLst/>
          </a:prstGeom>
          <a:noFill/>
          <a:ln w="9525">
            <a:noFill/>
            <a:miter lim="800000"/>
            <a:headEnd/>
            <a:tailEnd/>
          </a:ln>
        </p:spPr>
      </p:pic>
      <p:pic>
        <p:nvPicPr>
          <p:cNvPr id="8" name="Объект 7" descr="C:\Users\user\Desktop\Акция победный май\МС21 п.Кутузовский №17 Кочетков Яков Васильевич (неот.)\Image0005.JPG"/>
          <p:cNvPicPr>
            <a:picLocks noGrp="1"/>
          </p:cNvPicPr>
          <p:nvPr>
            <p:ph idx="1"/>
          </p:nvPr>
        </p:nvPicPr>
        <p:blipFill>
          <a:blip r:embed="rId3" cstate="print"/>
          <a:srcRect/>
          <a:stretch>
            <a:fillRect/>
          </a:stretch>
        </p:blipFill>
        <p:spPr bwMode="auto">
          <a:xfrm>
            <a:off x="4033873" y="2366352"/>
            <a:ext cx="4953009" cy="3582928"/>
          </a:xfrm>
          <a:prstGeom prst="rect">
            <a:avLst/>
          </a:prstGeom>
          <a:noFill/>
          <a:ln w="9525">
            <a:noFill/>
            <a:miter lim="800000"/>
            <a:headEnd/>
            <a:tailEnd/>
          </a:ln>
        </p:spPr>
      </p:pic>
      <p:sp>
        <p:nvSpPr>
          <p:cNvPr id="9" name="Объект 2"/>
          <p:cNvSpPr txBox="1">
            <a:spLocks/>
          </p:cNvSpPr>
          <p:nvPr/>
        </p:nvSpPr>
        <p:spPr>
          <a:xfrm>
            <a:off x="4067944" y="692696"/>
            <a:ext cx="4824536" cy="1656184"/>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ru-RU" dirty="0" smtClean="0"/>
              <a:t>	</a:t>
            </a:r>
            <a:endParaRPr lang="ru-RU" sz="900" dirty="0" smtClean="0"/>
          </a:p>
          <a:p>
            <a:pPr marL="0" indent="0" algn="ctr">
              <a:buFont typeface="Arial" pitchFamily="34" charset="0"/>
              <a:buNone/>
            </a:pPr>
            <a:endParaRPr lang="ru-RU" sz="1300" b="1" dirty="0" smtClean="0"/>
          </a:p>
          <a:p>
            <a:pPr marL="0" indent="0" algn="ctr">
              <a:buNone/>
            </a:pPr>
            <a:r>
              <a:rPr lang="ru-RU" sz="2200" i="1" dirty="0"/>
              <a:t> </a:t>
            </a:r>
            <a:r>
              <a:rPr lang="ru-RU" sz="1800" i="1" dirty="0" smtClean="0">
                <a:ea typeface="Calibri"/>
              </a:rPr>
              <a:t>Кочеткова Надежда </a:t>
            </a:r>
            <a:r>
              <a:rPr lang="ru-RU" sz="1800" i="1" dirty="0">
                <a:ea typeface="Calibri"/>
              </a:rPr>
              <a:t>Михайловна </a:t>
            </a:r>
            <a:endParaRPr lang="ru-RU" sz="1800" i="1" dirty="0" smtClean="0">
              <a:ea typeface="Calibri"/>
            </a:endParaRPr>
          </a:p>
          <a:p>
            <a:pPr marL="0" indent="0" algn="ctr">
              <a:buNone/>
            </a:pPr>
            <a:r>
              <a:rPr lang="ru-RU" sz="1800" i="1" dirty="0" smtClean="0">
                <a:ea typeface="Calibri"/>
              </a:rPr>
              <a:t>и портрет Кочеткова  Якова Васильевича</a:t>
            </a:r>
            <a:endParaRPr lang="ru-RU" sz="1900" i="1" dirty="0"/>
          </a:p>
        </p:txBody>
      </p:sp>
    </p:spTree>
    <p:extLst>
      <p:ext uri="{BB962C8B-B14F-4D97-AF65-F5344CB8AC3E}">
        <p14:creationId xmlns:p14="http://schemas.microsoft.com/office/powerpoint/2010/main" val="981069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Патриотический рисунок</a:t>
            </a:r>
            <a:endParaRPr lang="ru-RU" sz="3800" dirty="0">
              <a:solidFill>
                <a:schemeClr val="bg1"/>
              </a:solidFill>
            </a:endParaRPr>
          </a:p>
        </p:txBody>
      </p:sp>
      <p:sp>
        <p:nvSpPr>
          <p:cNvPr id="5" name="Объект 2"/>
          <p:cNvSpPr>
            <a:spLocks noGrp="1"/>
          </p:cNvSpPr>
          <p:nvPr>
            <p:ph idx="1"/>
          </p:nvPr>
        </p:nvSpPr>
        <p:spPr>
          <a:xfrm>
            <a:off x="186827" y="2355017"/>
            <a:ext cx="4716016" cy="1800200"/>
          </a:xfrm>
        </p:spPr>
        <p:txBody>
          <a:bodyPr>
            <a:normAutofit fontScale="47500" lnSpcReduction="20000"/>
          </a:bodyPr>
          <a:lstStyle/>
          <a:p>
            <a:pPr marL="0" indent="0" algn="ctr">
              <a:buNone/>
            </a:pPr>
            <a:r>
              <a:rPr lang="ru-RU" dirty="0"/>
              <a:t>	</a:t>
            </a:r>
            <a:endParaRPr lang="ru-RU" sz="900" dirty="0"/>
          </a:p>
          <a:p>
            <a:pPr marL="0" indent="0" algn="ctr">
              <a:lnSpc>
                <a:spcPct val="120000"/>
              </a:lnSpc>
              <a:buNone/>
            </a:pPr>
            <a:r>
              <a:rPr lang="ru-RU" sz="4400" b="1" dirty="0"/>
              <a:t>  </a:t>
            </a:r>
            <a:r>
              <a:rPr lang="ru-RU" sz="5500" b="1" dirty="0" smtClean="0"/>
              <a:t>«Сын полка»</a:t>
            </a:r>
          </a:p>
          <a:p>
            <a:pPr marL="0" indent="0" algn="ctr">
              <a:lnSpc>
                <a:spcPct val="120000"/>
              </a:lnSpc>
              <a:buNone/>
            </a:pPr>
            <a:r>
              <a:rPr lang="ru-RU" sz="4200" dirty="0" smtClean="0"/>
              <a:t>Автор:</a:t>
            </a:r>
            <a:r>
              <a:rPr lang="ru-RU" dirty="0" smtClean="0"/>
              <a:t>  </a:t>
            </a:r>
            <a:r>
              <a:rPr lang="ru-RU" sz="4600" i="1" dirty="0" err="1" smtClean="0"/>
              <a:t>Хайбулина</a:t>
            </a:r>
            <a:r>
              <a:rPr lang="ru-RU" sz="4600" i="1" dirty="0" smtClean="0"/>
              <a:t> </a:t>
            </a:r>
            <a:r>
              <a:rPr lang="ru-RU" sz="4600" i="1" dirty="0" err="1" smtClean="0"/>
              <a:t>Румия</a:t>
            </a:r>
            <a:r>
              <a:rPr lang="ru-RU" sz="4600" i="1" dirty="0" smtClean="0"/>
              <a:t> Рустамовна,</a:t>
            </a:r>
          </a:p>
          <a:p>
            <a:pPr marL="0" indent="0" algn="ctr">
              <a:lnSpc>
                <a:spcPct val="120000"/>
              </a:lnSpc>
              <a:buNone/>
            </a:pPr>
            <a:r>
              <a:rPr lang="ru-RU" sz="4600" i="1" dirty="0" smtClean="0"/>
              <a:t> с. Черновка</a:t>
            </a:r>
            <a:endParaRPr lang="ru-RU" sz="4600" i="1" dirty="0"/>
          </a:p>
          <a:p>
            <a:pPr marL="0" indent="0" algn="ctr">
              <a:buNone/>
            </a:pPr>
            <a:endParaRPr lang="ru-RU" dirty="0"/>
          </a:p>
        </p:txBody>
      </p:sp>
      <p:pic>
        <p:nvPicPr>
          <p:cNvPr id="6146" name="Picture 2" descr="C:\Users\User\Desktop\2025\3. Март\Конкурс Памяти отцов и дедов\Рисунок\от Черновки\Хайбулина Р..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38" t="2416"/>
          <a:stretch/>
        </p:blipFill>
        <p:spPr bwMode="auto">
          <a:xfrm>
            <a:off x="4860032" y="515500"/>
            <a:ext cx="396897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1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Патриотическая поэзия</a:t>
            </a:r>
            <a:endParaRPr lang="ru-RU" sz="3800" dirty="0">
              <a:solidFill>
                <a:prstClr val="white"/>
              </a:solidFill>
            </a:endParaRPr>
          </a:p>
        </p:txBody>
      </p:sp>
      <p:sp>
        <p:nvSpPr>
          <p:cNvPr id="5" name="Объект 2"/>
          <p:cNvSpPr>
            <a:spLocks noGrp="1"/>
          </p:cNvSpPr>
          <p:nvPr>
            <p:ph idx="1"/>
          </p:nvPr>
        </p:nvSpPr>
        <p:spPr>
          <a:xfrm>
            <a:off x="2123728" y="1556792"/>
            <a:ext cx="5040560" cy="5805264"/>
          </a:xfrm>
        </p:spPr>
        <p:txBody>
          <a:bodyPr>
            <a:normAutofit/>
          </a:bodyPr>
          <a:lstStyle/>
          <a:p>
            <a:pPr marL="0" indent="0">
              <a:buNone/>
            </a:pPr>
            <a:r>
              <a:rPr lang="ru-RU" b="1" dirty="0" smtClean="0"/>
              <a:t>                        Россия</a:t>
            </a:r>
            <a:endParaRPr lang="ru-RU" b="1" dirty="0"/>
          </a:p>
          <a:p>
            <a:pPr marL="0" indent="0" algn="just">
              <a:buNone/>
            </a:pPr>
            <a:r>
              <a:rPr lang="ru-RU" sz="2000" dirty="0" smtClean="0"/>
              <a:t>Охватить </a:t>
            </a:r>
            <a:r>
              <a:rPr lang="ru-RU" sz="2000" dirty="0"/>
              <a:t>Россию бы крылом</a:t>
            </a:r>
          </a:p>
          <a:p>
            <a:pPr marL="0" indent="0" algn="just">
              <a:buNone/>
            </a:pPr>
            <a:r>
              <a:rPr lang="ru-RU" sz="2000" dirty="0"/>
              <a:t>Защитить от бед, пророчеств и несчастий</a:t>
            </a:r>
          </a:p>
          <a:p>
            <a:pPr marL="0" indent="0" algn="just">
              <a:buNone/>
            </a:pPr>
            <a:r>
              <a:rPr lang="ru-RU" sz="2000" dirty="0"/>
              <a:t>Чтоб воспряла б Русь, и духом, и челом</a:t>
            </a:r>
          </a:p>
          <a:p>
            <a:pPr marL="0" indent="0" algn="just">
              <a:buNone/>
            </a:pPr>
            <a:r>
              <a:rPr lang="ru-RU" sz="2000" dirty="0"/>
              <a:t>И народ Российский стал бы счастлив!</a:t>
            </a:r>
          </a:p>
          <a:p>
            <a:pPr marL="0" indent="0" algn="just">
              <a:buNone/>
            </a:pPr>
            <a:endParaRPr lang="ru-RU" sz="2000" dirty="0"/>
          </a:p>
          <a:p>
            <a:pPr marL="0" indent="0" algn="just">
              <a:buNone/>
            </a:pPr>
            <a:r>
              <a:rPr lang="ru-RU" sz="2000" dirty="0" smtClean="0"/>
              <a:t>Сколько </a:t>
            </a:r>
            <a:r>
              <a:rPr lang="ru-RU" sz="2000" dirty="0"/>
              <a:t>зла и горя на земле,</a:t>
            </a:r>
          </a:p>
          <a:p>
            <a:pPr marL="0" indent="0" algn="just">
              <a:buNone/>
            </a:pPr>
            <a:r>
              <a:rPr lang="ru-RU" sz="2000" dirty="0"/>
              <a:t>Неужель его мы не осилим?</a:t>
            </a:r>
          </a:p>
          <a:p>
            <a:pPr marL="0" indent="0" algn="just">
              <a:buNone/>
            </a:pPr>
            <a:r>
              <a:rPr lang="ru-RU" sz="2000" dirty="0"/>
              <a:t>Люди! Хватит Вам плутать во мгле</a:t>
            </a:r>
          </a:p>
          <a:p>
            <a:pPr marL="0" indent="0" algn="just">
              <a:buNone/>
            </a:pPr>
            <a:r>
              <a:rPr lang="ru-RU" sz="2000" dirty="0"/>
              <a:t>В бой пойдём, но Русь поднимем</a:t>
            </a:r>
            <a:r>
              <a:rPr lang="ru-RU" sz="2000" dirty="0" smtClean="0"/>
              <a:t>!</a:t>
            </a:r>
          </a:p>
          <a:p>
            <a:pPr marL="0" indent="0" algn="just">
              <a:buNone/>
            </a:pPr>
            <a:endParaRPr lang="ru-RU" sz="2000" dirty="0"/>
          </a:p>
          <a:p>
            <a:pPr marL="0" indent="0" algn="just">
              <a:buNone/>
            </a:pPr>
            <a:r>
              <a:rPr lang="ru-RU" sz="2000" dirty="0" smtClean="0"/>
              <a:t>Мать </a:t>
            </a:r>
            <a:r>
              <a:rPr lang="ru-RU" sz="2000" dirty="0"/>
              <a:t>– Земля! Прости ты нас,</a:t>
            </a:r>
          </a:p>
          <a:p>
            <a:pPr marL="0" indent="0" algn="just">
              <a:buNone/>
            </a:pPr>
            <a:r>
              <a:rPr lang="ru-RU" sz="2000" dirty="0"/>
              <a:t>Что жестокость и насилье породили,</a:t>
            </a:r>
          </a:p>
          <a:p>
            <a:pPr marL="0" indent="0" algn="just">
              <a:buNone/>
            </a:pPr>
            <a:r>
              <a:rPr lang="ru-RU" sz="2000" dirty="0"/>
              <a:t>Всё исправим, дай же час,</a:t>
            </a:r>
          </a:p>
          <a:p>
            <a:pPr marL="0" indent="0" algn="just">
              <a:buNone/>
            </a:pPr>
            <a:r>
              <a:rPr lang="ru-RU" sz="2000" dirty="0"/>
              <a:t>Снова солнце встанет над Россией! </a:t>
            </a:r>
          </a:p>
          <a:p>
            <a:pPr marL="0" indent="0" algn="just">
              <a:buNone/>
            </a:pPr>
            <a:endParaRPr lang="ru-RU" sz="2200" dirty="0"/>
          </a:p>
          <a:p>
            <a:pPr marL="0" indent="0" algn="just">
              <a:buNone/>
            </a:pPr>
            <a:endParaRPr lang="ru-RU" sz="2200" dirty="0"/>
          </a:p>
          <a:p>
            <a:pPr marL="0" indent="0" algn="just">
              <a:buNone/>
            </a:pPr>
            <a:endParaRPr lang="ru-RU" sz="2200" dirty="0"/>
          </a:p>
          <a:p>
            <a:pPr marL="0" indent="0" algn="just">
              <a:buNone/>
            </a:pPr>
            <a:endParaRPr lang="ru-RU" dirty="0" smtClean="0"/>
          </a:p>
          <a:p>
            <a:pPr marL="0" indent="0" algn="just">
              <a:buNone/>
            </a:pPr>
            <a:endParaRPr lang="ru-RU" dirty="0"/>
          </a:p>
          <a:p>
            <a:pPr marL="0" indent="0">
              <a:buNone/>
            </a:pPr>
            <a:endParaRPr lang="ru-RU" dirty="0"/>
          </a:p>
        </p:txBody>
      </p:sp>
      <p:sp>
        <p:nvSpPr>
          <p:cNvPr id="2" name="TextBox 1"/>
          <p:cNvSpPr txBox="1"/>
          <p:nvPr/>
        </p:nvSpPr>
        <p:spPr>
          <a:xfrm>
            <a:off x="4770543" y="6119336"/>
            <a:ext cx="4465246" cy="738664"/>
          </a:xfrm>
          <a:prstGeom prst="rect">
            <a:avLst/>
          </a:prstGeom>
          <a:noFill/>
        </p:spPr>
        <p:txBody>
          <a:bodyPr wrap="square" rtlCol="0">
            <a:spAutoFit/>
          </a:bodyPr>
          <a:lstStyle/>
          <a:p>
            <a:r>
              <a:rPr lang="ru-RU" sz="1900" dirty="0" smtClean="0">
                <a:solidFill>
                  <a:srgbClr val="303030"/>
                </a:solidFill>
              </a:rPr>
              <a:t>Автор:</a:t>
            </a:r>
            <a:r>
              <a:rPr lang="ru-RU" sz="2100" dirty="0" smtClean="0">
                <a:solidFill>
                  <a:srgbClr val="303030"/>
                </a:solidFill>
              </a:rPr>
              <a:t> </a:t>
            </a:r>
            <a:r>
              <a:rPr lang="ru-RU" sz="2100" i="1" dirty="0" smtClean="0">
                <a:solidFill>
                  <a:srgbClr val="303030"/>
                </a:solidFill>
              </a:rPr>
              <a:t>Фечина Лидия Александровна,</a:t>
            </a:r>
          </a:p>
          <a:p>
            <a:r>
              <a:rPr lang="ru-RU" sz="2100" i="1" dirty="0" smtClean="0">
                <a:solidFill>
                  <a:srgbClr val="303030"/>
                </a:solidFill>
              </a:rPr>
              <a:t>           п. Суходол</a:t>
            </a:r>
            <a:endParaRPr lang="ru-RU" sz="2100" i="1" dirty="0">
              <a:solidFill>
                <a:srgbClr val="303030"/>
              </a:solidFill>
            </a:endParaRPr>
          </a:p>
        </p:txBody>
      </p:sp>
    </p:spTree>
    <p:extLst>
      <p:ext uri="{BB962C8B-B14F-4D97-AF65-F5344CB8AC3E}">
        <p14:creationId xmlns:p14="http://schemas.microsoft.com/office/powerpoint/2010/main" val="321991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395536" y="836712"/>
            <a:ext cx="8424936" cy="5695528"/>
          </a:xfrm>
        </p:spPr>
        <p:txBody>
          <a:bodyPr>
            <a:normAutofit/>
          </a:bodyPr>
          <a:lstStyle/>
          <a:p>
            <a:pPr marL="0" indent="0" algn="just">
              <a:buNone/>
            </a:pPr>
            <a:r>
              <a:rPr lang="ru-RU" dirty="0"/>
              <a:t>	</a:t>
            </a:r>
            <a:r>
              <a:rPr lang="ru-RU" sz="2200" dirty="0"/>
              <a:t>Я горжусь, что в моих жилах течёт кровь этого мужественного человека. Пусть его имя </a:t>
            </a:r>
            <a:r>
              <a:rPr lang="ru-RU" sz="2200" dirty="0" smtClean="0"/>
              <a:t>не высечено </a:t>
            </a:r>
            <a:r>
              <a:rPr lang="ru-RU" sz="2200" dirty="0"/>
              <a:t>на обелиске, оно навсегда вписано в историю нашей семьи. Меня назвали в честь прадеда Тимофея. И каждый год 9 Мая, когда мы собираемся со своей семьей и вспоминаем своих родных, я шепчу: «Спасибо, прадед. Мы </a:t>
            </a:r>
            <a:r>
              <a:rPr lang="ru-RU" sz="2200" dirty="0" smtClean="0"/>
              <a:t>помним!».</a:t>
            </a:r>
            <a:endParaRPr lang="ru-RU" sz="2200" dirty="0"/>
          </a:p>
          <a:p>
            <a:pPr marL="0" indent="0" algn="just">
              <a:buNone/>
            </a:pPr>
            <a:r>
              <a:rPr lang="ru-RU" sz="2200" dirty="0" smtClean="0"/>
              <a:t>	Война </a:t>
            </a:r>
            <a:r>
              <a:rPr lang="ru-RU" sz="2200" dirty="0"/>
              <a:t>закончилась, но память о ней не должна умолкать. Истории пропавших без вести - это напоминание о том, как хрупок мир, и как важно беречь правду о тех, кто отдал за него свои жизни. Мой прадед - один из них. Герой, растворившийся в вечности, но оставшийся в сердце.</a:t>
            </a:r>
          </a:p>
          <a:p>
            <a:pPr marL="0" indent="0" algn="just">
              <a:buNone/>
            </a:pPr>
            <a:endParaRPr lang="ru-RU" dirty="0" smtClean="0"/>
          </a:p>
          <a:p>
            <a:pPr marL="0" indent="0" algn="r">
              <a:spcBef>
                <a:spcPts val="0"/>
              </a:spcBef>
              <a:buNone/>
            </a:pPr>
            <a:r>
              <a:rPr lang="ru-RU" sz="2200" dirty="0" smtClean="0"/>
              <a:t>Автор: </a:t>
            </a:r>
            <a:r>
              <a:rPr lang="ru-RU" i="1" dirty="0" smtClean="0"/>
              <a:t>Кузнецов Тимофей Дмитриевич,</a:t>
            </a:r>
          </a:p>
          <a:p>
            <a:pPr marL="0" indent="0" algn="r">
              <a:spcBef>
                <a:spcPts val="0"/>
              </a:spcBef>
              <a:buNone/>
            </a:pPr>
            <a:r>
              <a:rPr lang="ru-RU" i="1" dirty="0"/>
              <a:t>с</a:t>
            </a:r>
            <a:r>
              <a:rPr lang="ru-RU" i="1" dirty="0" smtClean="0"/>
              <a:t>. Красный Городок</a:t>
            </a:r>
            <a:endParaRPr lang="ru-RU" i="1" dirty="0"/>
          </a:p>
          <a:p>
            <a:pPr marL="0" indent="0" algn="just">
              <a:buNone/>
            </a:pPr>
            <a:endParaRPr lang="ru-RU" dirty="0"/>
          </a:p>
          <a:p>
            <a:pPr marL="0" indent="0">
              <a:buNone/>
            </a:pPr>
            <a:endParaRPr lang="ru-RU" dirty="0"/>
          </a:p>
        </p:txBody>
      </p:sp>
    </p:spTree>
    <p:extLst>
      <p:ext uri="{BB962C8B-B14F-4D97-AF65-F5344CB8AC3E}">
        <p14:creationId xmlns:p14="http://schemas.microsoft.com/office/powerpoint/2010/main" val="2930715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ru-RU" sz="3800" dirty="0">
              <a:solidFill>
                <a:prstClr val="white"/>
              </a:solidFill>
            </a:endParaRPr>
          </a:p>
        </p:txBody>
      </p:sp>
      <p:sp>
        <p:nvSpPr>
          <p:cNvPr id="3" name="Объект 2"/>
          <p:cNvSpPr>
            <a:spLocks noGrp="1"/>
          </p:cNvSpPr>
          <p:nvPr>
            <p:ph idx="1"/>
          </p:nvPr>
        </p:nvSpPr>
        <p:spPr>
          <a:xfrm>
            <a:off x="395536" y="836712"/>
            <a:ext cx="8424936" cy="6021288"/>
          </a:xfrm>
        </p:spPr>
        <p:txBody>
          <a:bodyPr>
            <a:normAutofit fontScale="92500" lnSpcReduction="10000"/>
          </a:bodyPr>
          <a:lstStyle/>
          <a:p>
            <a:pPr marL="0" indent="0" algn="just">
              <a:buNone/>
            </a:pPr>
            <a:r>
              <a:rPr lang="ru-RU" dirty="0" smtClean="0"/>
              <a:t>	Подводя </a:t>
            </a:r>
            <a:r>
              <a:rPr lang="ru-RU" dirty="0"/>
              <a:t>итоги районного библиотечного патриотического конкурса </a:t>
            </a:r>
            <a:r>
              <a:rPr lang="ru-RU" b="1" dirty="0"/>
              <a:t>"Памяти отцов и дедов"</a:t>
            </a:r>
            <a:r>
              <a:rPr lang="ru-RU" dirty="0"/>
              <a:t>, посвященного 80-летию Победы в Великой Отечественной войне, хочется отметить </a:t>
            </a:r>
            <a:r>
              <a:rPr lang="ru-RU" dirty="0" smtClean="0"/>
              <a:t>большой интерес</a:t>
            </a:r>
            <a:r>
              <a:rPr lang="ru-RU" dirty="0"/>
              <a:t>, проявленный жителями района к истории своей семьи и </a:t>
            </a:r>
            <a:r>
              <a:rPr lang="ru-RU" dirty="0" smtClean="0"/>
              <a:t>страны. Конкурс </a:t>
            </a:r>
            <a:r>
              <a:rPr lang="ru-RU" dirty="0"/>
              <a:t>стал настоящей площадкой для обмена воспоминаниями, исследованиями и творческими работами, посвященными подвигу советского народа. Особенно радует активное участие молодежи, которая бережно хранит память о героях войны и стремится передать ее следующим поколениям</a:t>
            </a:r>
            <a:r>
              <a:rPr lang="ru-RU" dirty="0" smtClean="0"/>
              <a:t>.</a:t>
            </a:r>
          </a:p>
          <a:p>
            <a:pPr marL="0" indent="0" algn="just">
              <a:buNone/>
            </a:pPr>
            <a:r>
              <a:rPr lang="ru-RU" dirty="0"/>
              <a:t>	</a:t>
            </a:r>
            <a:r>
              <a:rPr lang="ru-RU" dirty="0" smtClean="0"/>
              <a:t> </a:t>
            </a:r>
            <a:r>
              <a:rPr lang="ru-RU" dirty="0"/>
              <a:t>Мы благодарим все библиотеки района за их неоценимый вклад в организацию и проведение конкурса, а также всех участников за их талант и преданность памяти. Подобные мероприятия играют важную роль в патриотическом воспитании, позволяя нам не только вспомнить о подвиге наших предков, но и формировать чувство гордости за свою страну и ответственности за ее будущее</a:t>
            </a:r>
            <a:r>
              <a:rPr lang="ru-RU" dirty="0" smtClean="0"/>
              <a:t>.</a:t>
            </a:r>
          </a:p>
          <a:p>
            <a:pPr marL="0" indent="0" algn="just">
              <a:buNone/>
            </a:pP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8712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schemeClr val="bg1"/>
                </a:solidFill>
              </a:rPr>
              <a:t>Патриотическая поэзия</a:t>
            </a:r>
            <a:endParaRPr lang="ru-RU" sz="3800" dirty="0">
              <a:solidFill>
                <a:schemeClr val="bg1"/>
              </a:solidFill>
            </a:endParaRPr>
          </a:p>
        </p:txBody>
      </p:sp>
      <p:sp>
        <p:nvSpPr>
          <p:cNvPr id="5" name="Объект 2"/>
          <p:cNvSpPr>
            <a:spLocks noGrp="1"/>
          </p:cNvSpPr>
          <p:nvPr>
            <p:ph idx="1"/>
          </p:nvPr>
        </p:nvSpPr>
        <p:spPr>
          <a:xfrm>
            <a:off x="251520" y="1052736"/>
            <a:ext cx="4140460" cy="5554846"/>
          </a:xfrm>
        </p:spPr>
        <p:txBody>
          <a:bodyPr>
            <a:normAutofit fontScale="92500" lnSpcReduction="10000"/>
          </a:bodyPr>
          <a:lstStyle/>
          <a:p>
            <a:pPr marL="0" indent="0" algn="just">
              <a:buNone/>
            </a:pPr>
            <a:r>
              <a:rPr lang="ru-RU" dirty="0"/>
              <a:t>	</a:t>
            </a:r>
            <a:r>
              <a:rPr lang="ru-RU" sz="2600" b="1" dirty="0"/>
              <a:t>Гармонист</a:t>
            </a:r>
          </a:p>
          <a:p>
            <a:pPr marL="0" indent="0" algn="just">
              <a:buNone/>
            </a:pPr>
            <a:r>
              <a:rPr lang="ru-RU" sz="2200" dirty="0"/>
              <a:t>Кнопки жёлтые жмёт гармонист,</a:t>
            </a:r>
          </a:p>
          <a:p>
            <a:pPr marL="0" indent="0" algn="just">
              <a:buNone/>
            </a:pPr>
            <a:r>
              <a:rPr lang="ru-RU" sz="2200" dirty="0"/>
              <a:t>Со слезой рвутся скорбные звуки.</a:t>
            </a:r>
          </a:p>
          <a:p>
            <a:pPr marL="0" indent="0" algn="just">
              <a:buNone/>
            </a:pPr>
            <a:r>
              <a:rPr lang="ru-RU" sz="2200" dirty="0"/>
              <a:t>Фальшь дрожит, как осиновый лист,</a:t>
            </a:r>
          </a:p>
          <a:p>
            <a:pPr marL="0" indent="0" algn="just">
              <a:buNone/>
            </a:pPr>
            <a:r>
              <a:rPr lang="ru-RU" sz="2200" dirty="0"/>
              <a:t>Не гармонь то фальшивит, а руки.</a:t>
            </a:r>
          </a:p>
          <a:p>
            <a:pPr marL="0" indent="0" algn="just">
              <a:buNone/>
            </a:pPr>
            <a:r>
              <a:rPr lang="ru-RU" sz="2200" dirty="0"/>
              <a:t>Он привёз ту гармошку с войны –</a:t>
            </a:r>
          </a:p>
          <a:p>
            <a:pPr marL="0" indent="0" algn="just">
              <a:buNone/>
            </a:pPr>
            <a:r>
              <a:rPr lang="ru-RU" sz="2200" dirty="0"/>
              <a:t>От комвзвода в наследство досталась,</a:t>
            </a:r>
          </a:p>
          <a:p>
            <a:pPr marL="0" indent="0" algn="just">
              <a:buNone/>
            </a:pPr>
            <a:r>
              <a:rPr lang="ru-RU" sz="2200" dirty="0"/>
              <a:t>Что погиб за свободу страны –</a:t>
            </a:r>
          </a:p>
          <a:p>
            <a:pPr marL="0" indent="0" algn="just">
              <a:buNone/>
            </a:pPr>
            <a:r>
              <a:rPr lang="ru-RU" sz="2200" dirty="0"/>
              <a:t>Недопетою песня осталась.</a:t>
            </a:r>
          </a:p>
          <a:p>
            <a:pPr marL="0" indent="0" algn="just">
              <a:buNone/>
            </a:pPr>
            <a:r>
              <a:rPr lang="ru-RU" sz="2200" dirty="0"/>
              <a:t>Песня та, что над Волгой звенела</a:t>
            </a:r>
          </a:p>
          <a:p>
            <a:pPr marL="0" indent="0" algn="just">
              <a:buNone/>
            </a:pPr>
            <a:r>
              <a:rPr lang="ru-RU" sz="2200" dirty="0"/>
              <a:t>В тихий, летний, предутренний час.</a:t>
            </a:r>
          </a:p>
          <a:p>
            <a:pPr marL="0" indent="0" algn="just">
              <a:buNone/>
            </a:pPr>
            <a:r>
              <a:rPr lang="ru-RU" sz="2200" dirty="0"/>
              <a:t>Сердце каждого Русского грела,</a:t>
            </a:r>
          </a:p>
          <a:p>
            <a:pPr marL="0" indent="0" algn="just">
              <a:buNone/>
            </a:pPr>
            <a:r>
              <a:rPr lang="ru-RU" sz="2200" dirty="0"/>
              <a:t>Не делила на Вас и на Нас.</a:t>
            </a:r>
          </a:p>
          <a:p>
            <a:pPr marL="0" indent="0" algn="just">
              <a:buNone/>
            </a:pPr>
            <a:r>
              <a:rPr lang="ru-RU" sz="2200" dirty="0"/>
              <a:t>Ей </a:t>
            </a:r>
            <a:r>
              <a:rPr lang="ru-RU" sz="2200" dirty="0" err="1"/>
              <a:t>вторИли</a:t>
            </a:r>
            <a:r>
              <a:rPr lang="ru-RU" sz="2200" dirty="0"/>
              <a:t> высокие травы,</a:t>
            </a:r>
          </a:p>
          <a:p>
            <a:pPr marL="0" indent="0" algn="just">
              <a:buNone/>
            </a:pPr>
            <a:r>
              <a:rPr lang="ru-RU" sz="2200" dirty="0"/>
              <a:t>По просторам свободно неслась.</a:t>
            </a:r>
          </a:p>
          <a:p>
            <a:pPr marL="0" indent="0" algn="just">
              <a:buNone/>
            </a:pPr>
            <a:endParaRPr lang="ru-RU" dirty="0" smtClean="0"/>
          </a:p>
          <a:p>
            <a:pPr marL="0" indent="0" algn="just">
              <a:buNone/>
            </a:pPr>
            <a:endParaRPr lang="ru-RU" dirty="0"/>
          </a:p>
          <a:p>
            <a:pPr marL="0" indent="0">
              <a:buNone/>
            </a:pPr>
            <a:endParaRPr lang="ru-RU" dirty="0"/>
          </a:p>
        </p:txBody>
      </p:sp>
      <p:sp>
        <p:nvSpPr>
          <p:cNvPr id="6" name="Объект 2"/>
          <p:cNvSpPr txBox="1">
            <a:spLocks/>
          </p:cNvSpPr>
          <p:nvPr/>
        </p:nvSpPr>
        <p:spPr>
          <a:xfrm>
            <a:off x="4716016" y="896678"/>
            <a:ext cx="4316025" cy="50405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None/>
            </a:pPr>
            <a:r>
              <a:rPr lang="ru-RU" sz="2200" dirty="0" smtClean="0"/>
              <a:t>	</a:t>
            </a:r>
          </a:p>
          <a:p>
            <a:pPr marL="0" indent="0" algn="just">
              <a:buFont typeface="Arial" pitchFamily="34" charset="0"/>
              <a:buNone/>
            </a:pPr>
            <a:r>
              <a:rPr lang="ru-RU" sz="2000" dirty="0" smtClean="0"/>
              <a:t>Вдруг, фальцетом высокой октавы –</a:t>
            </a:r>
          </a:p>
          <a:p>
            <a:pPr marL="0" indent="0" algn="just">
              <a:buFont typeface="Arial" pitchFamily="34" charset="0"/>
              <a:buNone/>
            </a:pPr>
            <a:r>
              <a:rPr lang="ru-RU" sz="2000" dirty="0" smtClean="0"/>
              <a:t>Не закончилась, оборвалась.</a:t>
            </a:r>
          </a:p>
          <a:p>
            <a:pPr marL="0" indent="0" algn="just">
              <a:buFont typeface="Arial" pitchFamily="34" charset="0"/>
              <a:buNone/>
            </a:pPr>
            <a:r>
              <a:rPr lang="ru-RU" sz="2000" dirty="0" smtClean="0"/>
              <a:t>С вещмешком и гармошкой подмышкой</a:t>
            </a:r>
          </a:p>
          <a:p>
            <a:pPr marL="0" indent="0" algn="just">
              <a:buFont typeface="Arial" pitchFamily="34" charset="0"/>
              <a:buNone/>
            </a:pPr>
            <a:r>
              <a:rPr lang="ru-RU" sz="2000" dirty="0" smtClean="0"/>
              <a:t>На рассвете ушёл на войну –</a:t>
            </a:r>
          </a:p>
          <a:p>
            <a:pPr marL="0" indent="0" algn="just">
              <a:buFont typeface="Arial" pitchFamily="34" charset="0"/>
              <a:buNone/>
            </a:pPr>
            <a:r>
              <a:rPr lang="ru-RU" sz="2000" dirty="0" smtClean="0"/>
              <a:t>Деревенский, безусый парнишка,</a:t>
            </a:r>
          </a:p>
          <a:p>
            <a:pPr marL="0" indent="0" algn="just">
              <a:buFont typeface="Arial" pitchFamily="34" charset="0"/>
              <a:buNone/>
            </a:pPr>
            <a:r>
              <a:rPr lang="ru-RU" sz="2000" dirty="0" smtClean="0"/>
              <a:t>Не судьба, знать, вернуться ему.</a:t>
            </a:r>
          </a:p>
          <a:p>
            <a:pPr marL="0" indent="0" algn="just">
              <a:buFont typeface="Arial" pitchFamily="34" charset="0"/>
              <a:buNone/>
            </a:pPr>
            <a:r>
              <a:rPr lang="ru-RU" sz="2000" dirty="0" smtClean="0"/>
              <a:t>В день Победы глухой Ветеран</a:t>
            </a:r>
          </a:p>
          <a:p>
            <a:pPr marL="0" indent="0" algn="just">
              <a:buFont typeface="Arial" pitchFamily="34" charset="0"/>
              <a:buNone/>
            </a:pPr>
            <a:r>
              <a:rPr lang="ru-RU" sz="2000" dirty="0" smtClean="0"/>
              <a:t>Взял гармонь в ослабевшие руки.</a:t>
            </a:r>
          </a:p>
          <a:p>
            <a:pPr marL="0" indent="0" algn="just">
              <a:buFont typeface="Arial" pitchFamily="34" charset="0"/>
              <a:buNone/>
            </a:pPr>
            <a:r>
              <a:rPr lang="ru-RU" sz="2000" dirty="0" smtClean="0"/>
              <a:t>Фронтовое, казалось, играл,</a:t>
            </a:r>
          </a:p>
          <a:p>
            <a:pPr marL="0" indent="0" algn="just">
              <a:buFont typeface="Arial" pitchFamily="34" charset="0"/>
              <a:buNone/>
            </a:pPr>
            <a:r>
              <a:rPr lang="ru-RU" sz="2000" dirty="0" smtClean="0"/>
              <a:t>Но не слышал гармоники звуки.</a:t>
            </a:r>
          </a:p>
          <a:p>
            <a:pPr marL="0" indent="0" algn="just">
              <a:buFont typeface="Arial" pitchFamily="34" charset="0"/>
              <a:buNone/>
            </a:pPr>
            <a:endParaRPr lang="ru-RU" sz="2000" dirty="0" smtClean="0"/>
          </a:p>
          <a:p>
            <a:pPr marL="0" indent="0" algn="just">
              <a:buFont typeface="Arial" pitchFamily="34" charset="0"/>
              <a:buNone/>
            </a:pPr>
            <a:endParaRPr lang="ru-RU" dirty="0" smtClean="0"/>
          </a:p>
          <a:p>
            <a:pPr marL="0" indent="0">
              <a:buFont typeface="Arial" pitchFamily="34" charset="0"/>
              <a:buNone/>
            </a:pPr>
            <a:endParaRPr lang="ru-RU" dirty="0"/>
          </a:p>
        </p:txBody>
      </p:sp>
      <p:sp>
        <p:nvSpPr>
          <p:cNvPr id="2" name="TextBox 1"/>
          <p:cNvSpPr txBox="1"/>
          <p:nvPr/>
        </p:nvSpPr>
        <p:spPr>
          <a:xfrm>
            <a:off x="4716016" y="5459464"/>
            <a:ext cx="4567546" cy="769441"/>
          </a:xfrm>
          <a:prstGeom prst="rect">
            <a:avLst/>
          </a:prstGeom>
          <a:noFill/>
        </p:spPr>
        <p:txBody>
          <a:bodyPr wrap="square" rtlCol="0">
            <a:spAutoFit/>
          </a:bodyPr>
          <a:lstStyle/>
          <a:p>
            <a:r>
              <a:rPr lang="ru-RU" sz="2100" dirty="0" smtClean="0">
                <a:solidFill>
                  <a:schemeClr val="tx2"/>
                </a:solidFill>
              </a:rPr>
              <a:t>Автор: </a:t>
            </a:r>
            <a:r>
              <a:rPr lang="ru-RU" sz="2200" i="1" dirty="0">
                <a:solidFill>
                  <a:schemeClr val="tx2"/>
                </a:solidFill>
              </a:rPr>
              <a:t>Г</a:t>
            </a:r>
            <a:r>
              <a:rPr lang="ru-RU" sz="2200" i="1" dirty="0" smtClean="0">
                <a:solidFill>
                  <a:schemeClr val="tx2"/>
                </a:solidFill>
              </a:rPr>
              <a:t>ришин </a:t>
            </a:r>
            <a:r>
              <a:rPr lang="ru-RU" sz="2200" i="1" dirty="0">
                <a:solidFill>
                  <a:schemeClr val="tx2"/>
                </a:solidFill>
              </a:rPr>
              <a:t>В</a:t>
            </a:r>
            <a:r>
              <a:rPr lang="ru-RU" sz="2200" i="1" dirty="0" smtClean="0">
                <a:solidFill>
                  <a:schemeClr val="tx2"/>
                </a:solidFill>
              </a:rPr>
              <a:t>ячеслав Алексеевич,</a:t>
            </a:r>
          </a:p>
          <a:p>
            <a:r>
              <a:rPr lang="ru-RU" sz="2200" i="1" dirty="0" smtClean="0">
                <a:solidFill>
                  <a:schemeClr val="tx2"/>
                </a:solidFill>
              </a:rPr>
              <a:t>           с. Сергиевск </a:t>
            </a:r>
            <a:endParaRPr lang="ru-RU" sz="2200" i="1" dirty="0">
              <a:solidFill>
                <a:schemeClr val="tx2"/>
              </a:solidFill>
            </a:endParaRPr>
          </a:p>
        </p:txBody>
      </p:sp>
    </p:spTree>
    <p:extLst>
      <p:ext uri="{BB962C8B-B14F-4D97-AF65-F5344CB8AC3E}">
        <p14:creationId xmlns:p14="http://schemas.microsoft.com/office/powerpoint/2010/main" val="116739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dirty="0" smtClean="0">
                <a:solidFill>
                  <a:prstClr val="white"/>
                </a:solidFill>
              </a:rPr>
              <a:t>Патриотический рисунок</a:t>
            </a:r>
            <a:endParaRPr lang="ru-RU" sz="3800" dirty="0">
              <a:solidFill>
                <a:prstClr val="white"/>
              </a:solidFill>
            </a:endParaRPr>
          </a:p>
        </p:txBody>
      </p:sp>
      <p:sp>
        <p:nvSpPr>
          <p:cNvPr id="5" name="Объект 2"/>
          <p:cNvSpPr>
            <a:spLocks noGrp="1"/>
          </p:cNvSpPr>
          <p:nvPr>
            <p:ph idx="1"/>
          </p:nvPr>
        </p:nvSpPr>
        <p:spPr>
          <a:xfrm>
            <a:off x="5179806" y="2348880"/>
            <a:ext cx="3744416" cy="2160240"/>
          </a:xfrm>
        </p:spPr>
        <p:txBody>
          <a:bodyPr>
            <a:normAutofit fontScale="92500" lnSpcReduction="20000"/>
          </a:bodyPr>
          <a:lstStyle/>
          <a:p>
            <a:pPr marL="0" indent="0" algn="ctr">
              <a:buNone/>
            </a:pPr>
            <a:r>
              <a:rPr lang="ru-RU" dirty="0"/>
              <a:t>	</a:t>
            </a:r>
            <a:endParaRPr lang="ru-RU" sz="900" dirty="0"/>
          </a:p>
          <a:p>
            <a:pPr marL="0" indent="0" algn="ctr">
              <a:buNone/>
            </a:pPr>
            <a:r>
              <a:rPr lang="ru-RU" sz="2600" b="1" dirty="0"/>
              <a:t>  </a:t>
            </a:r>
            <a:r>
              <a:rPr lang="ru-RU" sz="2600" b="1" dirty="0" smtClean="0"/>
              <a:t>«Этот День Победы…»</a:t>
            </a:r>
          </a:p>
          <a:p>
            <a:pPr marL="0" indent="0" algn="ctr">
              <a:buNone/>
            </a:pPr>
            <a:endParaRPr lang="ru-RU" b="1" dirty="0" smtClean="0"/>
          </a:p>
          <a:p>
            <a:pPr marL="0" indent="0" algn="ctr">
              <a:lnSpc>
                <a:spcPct val="110000"/>
              </a:lnSpc>
              <a:buNone/>
            </a:pPr>
            <a:r>
              <a:rPr lang="ru-RU" sz="2500" dirty="0" smtClean="0"/>
              <a:t>Автор</a:t>
            </a:r>
            <a:r>
              <a:rPr lang="ru-RU" dirty="0" smtClean="0"/>
              <a:t>: </a:t>
            </a:r>
            <a:r>
              <a:rPr lang="ru-RU" sz="2600" i="1" dirty="0" smtClean="0"/>
              <a:t>Жаурова Ирина Александровна</a:t>
            </a:r>
            <a:r>
              <a:rPr lang="ru-RU" i="1" dirty="0" smtClean="0"/>
              <a:t>,                      </a:t>
            </a:r>
            <a:r>
              <a:rPr lang="ru-RU" dirty="0" smtClean="0"/>
              <a:t> </a:t>
            </a:r>
            <a:r>
              <a:rPr lang="ru-RU" i="1" dirty="0" smtClean="0"/>
              <a:t>с. Сергиевск</a:t>
            </a:r>
            <a:endParaRPr lang="ru-RU" i="1" dirty="0"/>
          </a:p>
          <a:p>
            <a:pPr marL="0" indent="0" algn="ctr">
              <a:buNone/>
            </a:pPr>
            <a:endParaRPr lang="ru-RU" dirty="0"/>
          </a:p>
        </p:txBody>
      </p:sp>
      <p:pic>
        <p:nvPicPr>
          <p:cNvPr id="1026" name="Picture 2" descr="C:\Users\User\Desktop\2025\3. Март\Конкурс Памяти отцов и дедов\Рисунок\Жаурова И.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1715"/>
            <a:ext cx="4568246" cy="563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6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315416"/>
            <a:ext cx="7560840" cy="830916"/>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800" smtClean="0">
                <a:solidFill>
                  <a:schemeClr val="bg1"/>
                </a:solidFill>
              </a:rPr>
              <a:t>Патриотическая проза</a:t>
            </a:r>
            <a:endParaRPr lang="ru-RU" sz="3800" dirty="0">
              <a:solidFill>
                <a:schemeClr val="bg1"/>
              </a:solidFill>
            </a:endParaRPr>
          </a:p>
        </p:txBody>
      </p:sp>
      <p:sp>
        <p:nvSpPr>
          <p:cNvPr id="5" name="Объект 2"/>
          <p:cNvSpPr>
            <a:spLocks noGrp="1"/>
          </p:cNvSpPr>
          <p:nvPr>
            <p:ph idx="1"/>
          </p:nvPr>
        </p:nvSpPr>
        <p:spPr>
          <a:xfrm>
            <a:off x="251520" y="620688"/>
            <a:ext cx="8568952" cy="5616624"/>
          </a:xfrm>
        </p:spPr>
        <p:txBody>
          <a:bodyPr>
            <a:normAutofit fontScale="92500" lnSpcReduction="10000"/>
          </a:bodyPr>
          <a:lstStyle/>
          <a:p>
            <a:pPr marL="0" indent="0" algn="ctr">
              <a:buNone/>
            </a:pPr>
            <a:r>
              <a:rPr lang="ru-RU" dirty="0"/>
              <a:t>	</a:t>
            </a:r>
            <a:r>
              <a:rPr lang="ru-RU" sz="2800" b="1" dirty="0"/>
              <a:t>Литературный рассказ «Война и любовь»</a:t>
            </a:r>
          </a:p>
          <a:p>
            <a:pPr marL="0" indent="0" algn="just">
              <a:buNone/>
            </a:pPr>
            <a:endParaRPr lang="ru-RU" sz="900" dirty="0"/>
          </a:p>
          <a:p>
            <a:pPr marL="0" indent="0" algn="just">
              <a:buNone/>
            </a:pPr>
            <a:r>
              <a:rPr lang="ru-RU" dirty="0"/>
              <a:t>     Будучи маленькой, мой дед часто рассказывал истории о войне, делился своими  военными подвигами,  рассказывал, как  сражался за свою страну и защищал своих братьев по оружию, описывал свои переживания на фронте, свои победы и поражения, своих друзей и врагов. </a:t>
            </a:r>
          </a:p>
          <a:p>
            <a:pPr marL="0" indent="0" algn="just">
              <a:buNone/>
            </a:pPr>
            <a:r>
              <a:rPr lang="ru-RU" dirty="0"/>
              <a:t>     И каждый раз, когда он рассказывал эти истории, в его глазах было что-то особенное, что я не могла понять. Но я знала, что для него война была не просто частью его прошлого, она оставила в нем глубокие шрамы, которые никогда не затянутся. И я всегда слушала его истории с уважением, понимая, что война никогда не должна повториться.</a:t>
            </a:r>
          </a:p>
          <a:p>
            <a:pPr marL="0" indent="0" algn="just">
              <a:buNone/>
            </a:pPr>
            <a:r>
              <a:rPr lang="ru-RU" dirty="0"/>
              <a:t>      Одна история мне запомнилась больше всего. Мой дед, Ипатов Геннадий Александрович, родился 25 декабря 1925 года и когда его призвали в ряды Красной армии, ему едва ли исполнилось восемнадцать лет. Он был юным солдатом, отправленным на фронт Великой Отечественной войны. </a:t>
            </a:r>
          </a:p>
        </p:txBody>
      </p:sp>
    </p:spTree>
    <p:extLst>
      <p:ext uri="{BB962C8B-B14F-4D97-AF65-F5344CB8AC3E}">
        <p14:creationId xmlns:p14="http://schemas.microsoft.com/office/powerpoint/2010/main" val="38084606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434</TotalTime>
  <Words>765</Words>
  <Application>Microsoft Office PowerPoint</Application>
  <PresentationFormat>Экран (4:3)</PresentationFormat>
  <Paragraphs>603</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NewsPrint</vt:lpstr>
      <vt:lpstr>Презентация PowerPoint</vt:lpstr>
      <vt:lpstr>Презентация PowerPoint</vt:lpstr>
      <vt:lpstr>Патриотическая проза</vt:lpstr>
      <vt:lpstr>Патриотическая проза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dc:creator>
  <cp:lastModifiedBy>User</cp:lastModifiedBy>
  <cp:revision>63</cp:revision>
  <dcterms:created xsi:type="dcterms:W3CDTF">2025-05-17T08:07:47Z</dcterms:created>
  <dcterms:modified xsi:type="dcterms:W3CDTF">2025-05-29T12:40:53Z</dcterms:modified>
</cp:coreProperties>
</file>